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7" r:id="rId2"/>
    <p:sldId id="347" r:id="rId3"/>
    <p:sldId id="349" r:id="rId4"/>
    <p:sldId id="350" r:id="rId5"/>
    <p:sldId id="351" r:id="rId6"/>
    <p:sldId id="353" r:id="rId7"/>
    <p:sldId id="354" r:id="rId8"/>
    <p:sldId id="355" r:id="rId9"/>
    <p:sldId id="363" r:id="rId10"/>
    <p:sldId id="364" r:id="rId11"/>
    <p:sldId id="365" r:id="rId12"/>
    <p:sldId id="366" r:id="rId13"/>
    <p:sldId id="367" r:id="rId14"/>
    <p:sldId id="368" r:id="rId15"/>
    <p:sldId id="369" r:id="rId16"/>
    <p:sldId id="370" r:id="rId17"/>
    <p:sldId id="371" r:id="rId18"/>
    <p:sldId id="372" r:id="rId19"/>
    <p:sldId id="373" r:id="rId20"/>
    <p:sldId id="374" r:id="rId21"/>
    <p:sldId id="356" r:id="rId22"/>
    <p:sldId id="357" r:id="rId23"/>
    <p:sldId id="359" r:id="rId24"/>
    <p:sldId id="362" r:id="rId25"/>
    <p:sldId id="361" r:id="rId26"/>
    <p:sldId id="345" r:id="rId27"/>
  </p:sldIdLst>
  <p:sldSz cx="9144000" cy="6858000" type="screen4x3"/>
  <p:notesSz cx="9236075" cy="7010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40A7CC"/>
    <a:srgbClr val="0099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5767" autoAdjust="0"/>
  </p:normalViewPr>
  <p:slideViewPr>
    <p:cSldViewPr snapToGrid="0" snapToObjects="1">
      <p:cViewPr>
        <p:scale>
          <a:sx n="70" d="100"/>
          <a:sy n="70" d="100"/>
        </p:scale>
        <p:origin x="-90" y="-72"/>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0"/>
    </p:cViewPr>
  </p:sorterViewPr>
  <p:notesViewPr>
    <p:cSldViewPr snapToGrid="0" snapToObjects="1">
      <p:cViewPr varScale="1">
        <p:scale>
          <a:sx n="49" d="100"/>
          <a:sy n="49" d="100"/>
        </p:scale>
        <p:origin x="-1896" y="-108"/>
      </p:cViewPr>
      <p:guideLst>
        <p:guide orient="horz" pos="2208"/>
        <p:guide pos="29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88" cy="349250"/>
          </a:xfrm>
          <a:prstGeom prst="rect">
            <a:avLst/>
          </a:prstGeom>
        </p:spPr>
        <p:txBody>
          <a:bodyPr vert="horz" lIns="92302" tIns="46151" rIns="92302" bIns="4615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5232400" y="0"/>
            <a:ext cx="4002088" cy="349250"/>
          </a:xfrm>
          <a:prstGeom prst="rect">
            <a:avLst/>
          </a:prstGeom>
        </p:spPr>
        <p:txBody>
          <a:bodyPr vert="horz" lIns="92302" tIns="46151" rIns="92302" bIns="46151" rtlCol="0"/>
          <a:lstStyle>
            <a:lvl1pPr algn="r" fontAlgn="auto">
              <a:spcBef>
                <a:spcPts val="0"/>
              </a:spcBef>
              <a:spcAft>
                <a:spcPts val="0"/>
              </a:spcAft>
              <a:defRPr sz="1200">
                <a:latin typeface="+mn-lt"/>
                <a:cs typeface="+mn-cs"/>
              </a:defRPr>
            </a:lvl1pPr>
          </a:lstStyle>
          <a:p>
            <a:pPr>
              <a:defRPr/>
            </a:pPr>
            <a:fld id="{26FF2C15-372A-4AD4-9BE8-75C54CC07FC2}" type="datetimeFigureOut">
              <a:rPr lang="en-US"/>
              <a:pPr>
                <a:defRPr/>
              </a:pPr>
              <a:t>7/31/2012</a:t>
            </a:fld>
            <a:endParaRPr lang="en-US"/>
          </a:p>
        </p:txBody>
      </p:sp>
      <p:sp>
        <p:nvSpPr>
          <p:cNvPr id="4" name="Footer Placeholder 3"/>
          <p:cNvSpPr>
            <a:spLocks noGrp="1"/>
          </p:cNvSpPr>
          <p:nvPr>
            <p:ph type="ftr" sz="quarter" idx="2"/>
          </p:nvPr>
        </p:nvSpPr>
        <p:spPr>
          <a:xfrm>
            <a:off x="0" y="6659563"/>
            <a:ext cx="4002088" cy="349250"/>
          </a:xfrm>
          <a:prstGeom prst="rect">
            <a:avLst/>
          </a:prstGeom>
        </p:spPr>
        <p:txBody>
          <a:bodyPr vert="horz" lIns="92302" tIns="46151" rIns="92302" bIns="46151"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5232400" y="6659563"/>
            <a:ext cx="4002088" cy="349250"/>
          </a:xfrm>
          <a:prstGeom prst="rect">
            <a:avLst/>
          </a:prstGeom>
        </p:spPr>
        <p:txBody>
          <a:bodyPr vert="horz" lIns="92302" tIns="46151" rIns="92302" bIns="46151" rtlCol="0" anchor="b"/>
          <a:lstStyle>
            <a:lvl1pPr algn="r" fontAlgn="auto">
              <a:spcBef>
                <a:spcPts val="0"/>
              </a:spcBef>
              <a:spcAft>
                <a:spcPts val="0"/>
              </a:spcAft>
              <a:defRPr sz="1200">
                <a:latin typeface="+mn-lt"/>
                <a:cs typeface="+mn-cs"/>
              </a:defRPr>
            </a:lvl1pPr>
          </a:lstStyle>
          <a:p>
            <a:pPr>
              <a:defRPr/>
            </a:pPr>
            <a:fld id="{8A5FCAB8-7DCC-41CF-B36F-3F3DFB401D3B}" type="slidenum">
              <a:rPr lang="en-US"/>
              <a:pPr>
                <a:defRPr/>
              </a:pPr>
              <a:t>‹#›</a:t>
            </a:fld>
            <a:endParaRPr lang="en-US"/>
          </a:p>
        </p:txBody>
      </p:sp>
    </p:spTree>
    <p:extLst>
      <p:ext uri="{BB962C8B-B14F-4D97-AF65-F5344CB8AC3E}">
        <p14:creationId xmlns:p14="http://schemas.microsoft.com/office/powerpoint/2010/main" xmlns="" val="60575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88" cy="349250"/>
          </a:xfrm>
          <a:prstGeom prst="rect">
            <a:avLst/>
          </a:prstGeom>
        </p:spPr>
        <p:txBody>
          <a:bodyPr vert="horz" lIns="92302" tIns="46151" rIns="92302" bIns="4615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232400" y="0"/>
            <a:ext cx="4002088" cy="349250"/>
          </a:xfrm>
          <a:prstGeom prst="rect">
            <a:avLst/>
          </a:prstGeom>
        </p:spPr>
        <p:txBody>
          <a:bodyPr vert="horz" lIns="92302" tIns="46151" rIns="92302" bIns="46151" rtlCol="0"/>
          <a:lstStyle>
            <a:lvl1pPr algn="r" fontAlgn="auto">
              <a:spcBef>
                <a:spcPts val="0"/>
              </a:spcBef>
              <a:spcAft>
                <a:spcPts val="0"/>
              </a:spcAft>
              <a:defRPr sz="1200">
                <a:latin typeface="+mn-lt"/>
                <a:cs typeface="+mn-cs"/>
              </a:defRPr>
            </a:lvl1pPr>
          </a:lstStyle>
          <a:p>
            <a:pPr>
              <a:defRPr/>
            </a:pPr>
            <a:fld id="{5A7812FC-2A8E-4A68-AD00-2CA4E11C49D7}" type="datetimeFigureOut">
              <a:rPr lang="en-US"/>
              <a:pPr>
                <a:defRPr/>
              </a:pPr>
              <a:t>7/31/2012</a:t>
            </a:fld>
            <a:endParaRPr lang="en-US" dirty="0"/>
          </a:p>
        </p:txBody>
      </p:sp>
      <p:sp>
        <p:nvSpPr>
          <p:cNvPr id="4" name="Slide Image Placeholder 3"/>
          <p:cNvSpPr>
            <a:spLocks noGrp="1" noRot="1" noChangeAspect="1"/>
          </p:cNvSpPr>
          <p:nvPr>
            <p:ph type="sldImg" idx="2"/>
          </p:nvPr>
        </p:nvSpPr>
        <p:spPr>
          <a:xfrm>
            <a:off x="2865438" y="527050"/>
            <a:ext cx="3506787" cy="2628900"/>
          </a:xfrm>
          <a:prstGeom prst="rect">
            <a:avLst/>
          </a:prstGeom>
          <a:noFill/>
          <a:ln w="12700">
            <a:solidFill>
              <a:prstClr val="black"/>
            </a:solidFill>
          </a:ln>
        </p:spPr>
        <p:txBody>
          <a:bodyPr vert="horz" lIns="92302" tIns="46151" rIns="92302" bIns="46151" rtlCol="0" anchor="ctr"/>
          <a:lstStyle/>
          <a:p>
            <a:pPr lvl="0"/>
            <a:endParaRPr lang="en-US" noProof="0" dirty="0"/>
          </a:p>
        </p:txBody>
      </p:sp>
      <p:sp>
        <p:nvSpPr>
          <p:cNvPr id="5" name="Notes Placeholder 4"/>
          <p:cNvSpPr>
            <a:spLocks noGrp="1"/>
          </p:cNvSpPr>
          <p:nvPr>
            <p:ph type="body" sz="quarter" idx="3"/>
          </p:nvPr>
        </p:nvSpPr>
        <p:spPr>
          <a:xfrm>
            <a:off x="923925" y="3330575"/>
            <a:ext cx="7388225" cy="3152775"/>
          </a:xfrm>
          <a:prstGeom prst="rect">
            <a:avLst/>
          </a:prstGeom>
        </p:spPr>
        <p:txBody>
          <a:bodyPr vert="horz" lIns="92302" tIns="46151" rIns="92302" bIns="4615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659563"/>
            <a:ext cx="4002088" cy="349250"/>
          </a:xfrm>
          <a:prstGeom prst="rect">
            <a:avLst/>
          </a:prstGeom>
        </p:spPr>
        <p:txBody>
          <a:bodyPr vert="horz" lIns="92302" tIns="46151" rIns="92302" bIns="46151"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232400" y="6659563"/>
            <a:ext cx="4002088" cy="349250"/>
          </a:xfrm>
          <a:prstGeom prst="rect">
            <a:avLst/>
          </a:prstGeom>
        </p:spPr>
        <p:txBody>
          <a:bodyPr vert="horz" lIns="92302" tIns="46151" rIns="92302" bIns="46151" rtlCol="0" anchor="b"/>
          <a:lstStyle>
            <a:lvl1pPr algn="r" fontAlgn="auto">
              <a:spcBef>
                <a:spcPts val="0"/>
              </a:spcBef>
              <a:spcAft>
                <a:spcPts val="0"/>
              </a:spcAft>
              <a:defRPr sz="1200">
                <a:latin typeface="+mn-lt"/>
                <a:cs typeface="+mn-cs"/>
              </a:defRPr>
            </a:lvl1pPr>
          </a:lstStyle>
          <a:p>
            <a:pPr>
              <a:defRPr/>
            </a:pPr>
            <a:fld id="{E552C524-7526-40AC-9A19-2FEE2575AAED}" type="slidenum">
              <a:rPr lang="en-US"/>
              <a:pPr>
                <a:defRPr/>
              </a:pPr>
              <a:t>‹#›</a:t>
            </a:fld>
            <a:endParaRPr lang="en-US" dirty="0"/>
          </a:p>
        </p:txBody>
      </p:sp>
    </p:spTree>
    <p:extLst>
      <p:ext uri="{BB962C8B-B14F-4D97-AF65-F5344CB8AC3E}">
        <p14:creationId xmlns:p14="http://schemas.microsoft.com/office/powerpoint/2010/main" xmlns="" val="1257736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njcleanenergy.com/residential/programs/home-performance-energy-star/home-performance-energy-star-r"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njcleanenergy.com/residential/tools-and-resources/tradeally/approved_vendorsearch/?id=57&amp;start=1"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www.njcleanenergy.com/residential/programs/home-performance-energy-star/benefits-and-incentives"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25.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njcleanenergy.com/commercial-industrial/programs/direct-install/participating-contractor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njcleanenergy.com/commercial-industrial/programs/direct-install/participating-contractors"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mailto:DirectInstall@njcleanenergy.com" TargetMode="External"/><Relationship Id="rId4" Type="http://schemas.openxmlformats.org/officeDocument/2006/relationships/hyperlink" Target="http://www.njcleanenergy.com/commercial-industrial/programs/direct-install/steps-to-participatio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6C8DF27-7F36-4654-B5A7-13A290195B6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Slide Number Placeholder 3"/>
          <p:cNvSpPr>
            <a:spLocks noGrp="1"/>
          </p:cNvSpPr>
          <p:nvPr>
            <p:ph type="sldNum" sz="quarter" idx="5"/>
          </p:nvPr>
        </p:nvSpPr>
        <p:spPr bwMode="auto">
          <a:noFill/>
          <a:ln>
            <a:miter lim="800000"/>
            <a:headEnd/>
            <a:tailEnd/>
          </a:ln>
        </p:spPr>
        <p:txBody>
          <a:bodyPr/>
          <a:lstStyle/>
          <a:p>
            <a:fld id="{38FD8652-E7F7-4074-8458-8BDD26972352}" type="slidenum">
              <a:rPr lang="en-US" smtClean="0">
                <a:ea typeface="MS PGothic" pitchFamily="34" charset="-128"/>
                <a:cs typeface="Arial" charset="0"/>
              </a:rPr>
              <a:pPr/>
              <a:t>10</a:t>
            </a:fld>
            <a:endParaRPr lang="en-US" smtClean="0">
              <a:ea typeface="MS PGothic" pitchFamily="34" charset="-128"/>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ftr" sz="quarter" idx="4"/>
          </p:nvPr>
        </p:nvSpPr>
        <p:spPr/>
        <p:txBody>
          <a:bodyPr/>
          <a:lstStyle>
            <a:lvl1pPr defTabSz="919110">
              <a:defRPr>
                <a:solidFill>
                  <a:schemeClr val="tx1"/>
                </a:solidFill>
                <a:latin typeface="Tahoma" charset="0"/>
              </a:defRPr>
            </a:lvl1pPr>
            <a:lvl2pPr marL="751999" indent="-289231" defTabSz="919110">
              <a:defRPr>
                <a:solidFill>
                  <a:schemeClr val="tx1"/>
                </a:solidFill>
                <a:latin typeface="Tahoma" charset="0"/>
              </a:defRPr>
            </a:lvl2pPr>
            <a:lvl3pPr marL="1156923" indent="-231385" defTabSz="919110">
              <a:defRPr>
                <a:solidFill>
                  <a:schemeClr val="tx1"/>
                </a:solidFill>
                <a:latin typeface="Tahoma" charset="0"/>
              </a:defRPr>
            </a:lvl3pPr>
            <a:lvl4pPr marL="1619691" indent="-231385" defTabSz="919110">
              <a:defRPr>
                <a:solidFill>
                  <a:schemeClr val="tx1"/>
                </a:solidFill>
                <a:latin typeface="Tahoma" charset="0"/>
              </a:defRPr>
            </a:lvl4pPr>
            <a:lvl5pPr marL="2082460" indent="-231385" defTabSz="919110">
              <a:defRPr>
                <a:solidFill>
                  <a:schemeClr val="tx1"/>
                </a:solidFill>
                <a:latin typeface="Tahoma" charset="0"/>
              </a:defRPr>
            </a:lvl5pPr>
            <a:lvl6pPr marL="2545229" indent="-231385" defTabSz="919110" eaLnBrk="0" fontAlgn="base" hangingPunct="0">
              <a:spcBef>
                <a:spcPct val="0"/>
              </a:spcBef>
              <a:spcAft>
                <a:spcPct val="0"/>
              </a:spcAft>
              <a:defRPr>
                <a:solidFill>
                  <a:schemeClr val="tx1"/>
                </a:solidFill>
                <a:latin typeface="Tahoma" charset="0"/>
              </a:defRPr>
            </a:lvl6pPr>
            <a:lvl7pPr marL="3007998" indent="-231385" defTabSz="919110" eaLnBrk="0" fontAlgn="base" hangingPunct="0">
              <a:spcBef>
                <a:spcPct val="0"/>
              </a:spcBef>
              <a:spcAft>
                <a:spcPct val="0"/>
              </a:spcAft>
              <a:defRPr>
                <a:solidFill>
                  <a:schemeClr val="tx1"/>
                </a:solidFill>
                <a:latin typeface="Tahoma" charset="0"/>
              </a:defRPr>
            </a:lvl7pPr>
            <a:lvl8pPr marL="3470767" indent="-231385" defTabSz="919110" eaLnBrk="0" fontAlgn="base" hangingPunct="0">
              <a:spcBef>
                <a:spcPct val="0"/>
              </a:spcBef>
              <a:spcAft>
                <a:spcPct val="0"/>
              </a:spcAft>
              <a:defRPr>
                <a:solidFill>
                  <a:schemeClr val="tx1"/>
                </a:solidFill>
                <a:latin typeface="Tahoma" charset="0"/>
              </a:defRPr>
            </a:lvl8pPr>
            <a:lvl9pPr marL="3933536" indent="-231385" defTabSz="919110" eaLnBrk="0" fontAlgn="base" hangingPunct="0">
              <a:spcBef>
                <a:spcPct val="0"/>
              </a:spcBef>
              <a:spcAft>
                <a:spcPct val="0"/>
              </a:spcAft>
              <a:defRPr>
                <a:solidFill>
                  <a:schemeClr val="tx1"/>
                </a:solidFill>
                <a:latin typeface="Tahoma" charset="0"/>
              </a:defRPr>
            </a:lvl9pPr>
          </a:lstStyle>
          <a:p>
            <a:pPr>
              <a:defRPr/>
            </a:pPr>
            <a:r>
              <a:rPr lang="en-US" dirty="0" smtClean="0">
                <a:latin typeface="Arial" charset="0"/>
              </a:rPr>
              <a:t>CONFIDENTIAL - NOT FOR DISTRIBUTION</a:t>
            </a:r>
          </a:p>
        </p:txBody>
      </p:sp>
      <p:sp>
        <p:nvSpPr>
          <p:cNvPr id="14339" name="Rectangle 7"/>
          <p:cNvSpPr>
            <a:spLocks noGrp="1" noChangeArrowheads="1"/>
          </p:cNvSpPr>
          <p:nvPr>
            <p:ph type="sldNum" sz="quarter" idx="5"/>
          </p:nvPr>
        </p:nvSpPr>
        <p:spPr bwMode="auto">
          <a:noFill/>
          <a:ln>
            <a:miter lim="800000"/>
            <a:headEnd/>
            <a:tailEnd/>
          </a:ln>
        </p:spPr>
        <p:txBody>
          <a:bodyPr/>
          <a:lstStyle/>
          <a:p>
            <a:pPr defTabSz="917575"/>
            <a:fld id="{CABB7D24-A92F-4554-A969-BD7A1F5CD90F}" type="slidenum">
              <a:rPr lang="en-US" smtClean="0">
                <a:latin typeface="Arial" charset="0"/>
                <a:ea typeface="MS PGothic" pitchFamily="34" charset="-128"/>
                <a:cs typeface="Arial" charset="0"/>
              </a:rPr>
              <a:pPr defTabSz="917575"/>
              <a:t>12</a:t>
            </a:fld>
            <a:endParaRPr lang="en-US" smtClean="0">
              <a:latin typeface="Arial" charset="0"/>
              <a:ea typeface="MS PGothic" pitchFamily="34" charset="-128"/>
              <a:cs typeface="Arial" charset="0"/>
            </a:endParaRPr>
          </a:p>
        </p:txBody>
      </p:sp>
      <p:sp>
        <p:nvSpPr>
          <p:cNvPr id="14340" name="Rectangle 2"/>
          <p:cNvSpPr>
            <a:spLocks noGrp="1" noRot="1" noChangeAspect="1" noChangeArrowheads="1" noTextEdit="1"/>
          </p:cNvSpPr>
          <p:nvPr>
            <p:ph type="sldImg"/>
          </p:nvPr>
        </p:nvSpPr>
        <p:spPr bwMode="auto">
          <a:xfrm>
            <a:off x="2865438" y="527050"/>
            <a:ext cx="3506787" cy="2628900"/>
          </a:xfrm>
          <a:noFill/>
          <a:ln>
            <a:solidFill>
              <a:srgbClr val="000000"/>
            </a:solidFill>
            <a:miter lim="800000"/>
            <a:headEnd/>
            <a:tailEnd/>
          </a:ln>
        </p:spPr>
      </p:sp>
      <p:sp>
        <p:nvSpPr>
          <p:cNvPr id="1434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buFontTx/>
              <a:buChar char="-"/>
            </a:pPr>
            <a:endParaRPr lang="en-US" smtClean="0">
              <a:latin typeface="Arial" charset="0"/>
            </a:endParaRPr>
          </a:p>
          <a:p>
            <a:pPr eaLnBrk="1" hangingPunct="1">
              <a:buFontTx/>
              <a:buChar char="-"/>
            </a:pPr>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ftr" sz="quarter" idx="4"/>
          </p:nvPr>
        </p:nvSpPr>
        <p:spPr/>
        <p:txBody>
          <a:bodyPr/>
          <a:lstStyle>
            <a:lvl1pPr defTabSz="919110">
              <a:defRPr>
                <a:solidFill>
                  <a:schemeClr val="tx1"/>
                </a:solidFill>
                <a:latin typeface="Tahoma" charset="0"/>
              </a:defRPr>
            </a:lvl1pPr>
            <a:lvl2pPr marL="751999" indent="-289231" defTabSz="919110">
              <a:defRPr>
                <a:solidFill>
                  <a:schemeClr val="tx1"/>
                </a:solidFill>
                <a:latin typeface="Tahoma" charset="0"/>
              </a:defRPr>
            </a:lvl2pPr>
            <a:lvl3pPr marL="1156923" indent="-231385" defTabSz="919110">
              <a:defRPr>
                <a:solidFill>
                  <a:schemeClr val="tx1"/>
                </a:solidFill>
                <a:latin typeface="Tahoma" charset="0"/>
              </a:defRPr>
            </a:lvl3pPr>
            <a:lvl4pPr marL="1619691" indent="-231385" defTabSz="919110">
              <a:defRPr>
                <a:solidFill>
                  <a:schemeClr val="tx1"/>
                </a:solidFill>
                <a:latin typeface="Tahoma" charset="0"/>
              </a:defRPr>
            </a:lvl4pPr>
            <a:lvl5pPr marL="2082460" indent="-231385" defTabSz="919110">
              <a:defRPr>
                <a:solidFill>
                  <a:schemeClr val="tx1"/>
                </a:solidFill>
                <a:latin typeface="Tahoma" charset="0"/>
              </a:defRPr>
            </a:lvl5pPr>
            <a:lvl6pPr marL="2545229" indent="-231385" defTabSz="919110" eaLnBrk="0" fontAlgn="base" hangingPunct="0">
              <a:spcBef>
                <a:spcPct val="0"/>
              </a:spcBef>
              <a:spcAft>
                <a:spcPct val="0"/>
              </a:spcAft>
              <a:defRPr>
                <a:solidFill>
                  <a:schemeClr val="tx1"/>
                </a:solidFill>
                <a:latin typeface="Tahoma" charset="0"/>
              </a:defRPr>
            </a:lvl6pPr>
            <a:lvl7pPr marL="3007998" indent="-231385" defTabSz="919110" eaLnBrk="0" fontAlgn="base" hangingPunct="0">
              <a:spcBef>
                <a:spcPct val="0"/>
              </a:spcBef>
              <a:spcAft>
                <a:spcPct val="0"/>
              </a:spcAft>
              <a:defRPr>
                <a:solidFill>
                  <a:schemeClr val="tx1"/>
                </a:solidFill>
                <a:latin typeface="Tahoma" charset="0"/>
              </a:defRPr>
            </a:lvl7pPr>
            <a:lvl8pPr marL="3470767" indent="-231385" defTabSz="919110" eaLnBrk="0" fontAlgn="base" hangingPunct="0">
              <a:spcBef>
                <a:spcPct val="0"/>
              </a:spcBef>
              <a:spcAft>
                <a:spcPct val="0"/>
              </a:spcAft>
              <a:defRPr>
                <a:solidFill>
                  <a:schemeClr val="tx1"/>
                </a:solidFill>
                <a:latin typeface="Tahoma" charset="0"/>
              </a:defRPr>
            </a:lvl8pPr>
            <a:lvl9pPr marL="3933536" indent="-231385" defTabSz="919110" eaLnBrk="0" fontAlgn="base" hangingPunct="0">
              <a:spcBef>
                <a:spcPct val="0"/>
              </a:spcBef>
              <a:spcAft>
                <a:spcPct val="0"/>
              </a:spcAft>
              <a:defRPr>
                <a:solidFill>
                  <a:schemeClr val="tx1"/>
                </a:solidFill>
                <a:latin typeface="Tahoma" charset="0"/>
              </a:defRPr>
            </a:lvl9pPr>
          </a:lstStyle>
          <a:p>
            <a:pPr>
              <a:defRPr/>
            </a:pPr>
            <a:r>
              <a:rPr lang="en-US" dirty="0" smtClean="0">
                <a:latin typeface="Arial" charset="0"/>
              </a:rPr>
              <a:t>CONFIDENTIAL - NOT FOR DISTRIBUTION</a:t>
            </a:r>
          </a:p>
        </p:txBody>
      </p:sp>
      <p:sp>
        <p:nvSpPr>
          <p:cNvPr id="15363" name="Rectangle 7"/>
          <p:cNvSpPr>
            <a:spLocks noGrp="1" noChangeArrowheads="1"/>
          </p:cNvSpPr>
          <p:nvPr>
            <p:ph type="sldNum" sz="quarter" idx="5"/>
          </p:nvPr>
        </p:nvSpPr>
        <p:spPr bwMode="auto">
          <a:noFill/>
          <a:ln>
            <a:miter lim="800000"/>
            <a:headEnd/>
            <a:tailEnd/>
          </a:ln>
        </p:spPr>
        <p:txBody>
          <a:bodyPr/>
          <a:lstStyle/>
          <a:p>
            <a:pPr defTabSz="917575"/>
            <a:fld id="{F159D710-FC12-49E6-BE02-BF8880403DE8}" type="slidenum">
              <a:rPr lang="en-US" smtClean="0">
                <a:latin typeface="Arial" charset="0"/>
                <a:ea typeface="MS PGothic" pitchFamily="34" charset="-128"/>
                <a:cs typeface="Arial" charset="0"/>
              </a:rPr>
              <a:pPr defTabSz="917575"/>
              <a:t>13</a:t>
            </a:fld>
            <a:endParaRPr lang="en-US" smtClean="0">
              <a:latin typeface="Arial" charset="0"/>
              <a:ea typeface="MS PGothic" pitchFamily="34" charset="-128"/>
              <a:cs typeface="Arial" charset="0"/>
            </a:endParaRPr>
          </a:p>
        </p:txBody>
      </p:sp>
      <p:sp>
        <p:nvSpPr>
          <p:cNvPr id="15364" name="Rectangle 2"/>
          <p:cNvSpPr>
            <a:spLocks noGrp="1" noRot="1" noChangeAspect="1" noChangeArrowheads="1" noTextEdit="1"/>
          </p:cNvSpPr>
          <p:nvPr>
            <p:ph type="sldImg"/>
          </p:nvPr>
        </p:nvSpPr>
        <p:spPr bwMode="auto">
          <a:xfrm>
            <a:off x="2865438" y="527050"/>
            <a:ext cx="3506787" cy="2628900"/>
          </a:xfrm>
          <a:noFill/>
          <a:ln>
            <a:solidFill>
              <a:srgbClr val="000000"/>
            </a:solidFill>
            <a:miter lim="800000"/>
            <a:headEnd/>
            <a:tailEnd/>
          </a:ln>
        </p:spPr>
      </p:sp>
      <p:sp>
        <p:nvSpPr>
          <p:cNvPr id="1536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type="ftr" sz="quarter" idx="4"/>
          </p:nvPr>
        </p:nvSpPr>
        <p:spPr/>
        <p:txBody>
          <a:bodyPr/>
          <a:lstStyle>
            <a:lvl1pPr defTabSz="919110">
              <a:defRPr>
                <a:solidFill>
                  <a:schemeClr val="tx1"/>
                </a:solidFill>
                <a:latin typeface="Tahoma" charset="0"/>
              </a:defRPr>
            </a:lvl1pPr>
            <a:lvl2pPr marL="751999" indent="-289231" defTabSz="919110">
              <a:defRPr>
                <a:solidFill>
                  <a:schemeClr val="tx1"/>
                </a:solidFill>
                <a:latin typeface="Tahoma" charset="0"/>
              </a:defRPr>
            </a:lvl2pPr>
            <a:lvl3pPr marL="1156923" indent="-231385" defTabSz="919110">
              <a:defRPr>
                <a:solidFill>
                  <a:schemeClr val="tx1"/>
                </a:solidFill>
                <a:latin typeface="Tahoma" charset="0"/>
              </a:defRPr>
            </a:lvl3pPr>
            <a:lvl4pPr marL="1619691" indent="-231385" defTabSz="919110">
              <a:defRPr>
                <a:solidFill>
                  <a:schemeClr val="tx1"/>
                </a:solidFill>
                <a:latin typeface="Tahoma" charset="0"/>
              </a:defRPr>
            </a:lvl4pPr>
            <a:lvl5pPr marL="2082460" indent="-231385" defTabSz="919110">
              <a:defRPr>
                <a:solidFill>
                  <a:schemeClr val="tx1"/>
                </a:solidFill>
                <a:latin typeface="Tahoma" charset="0"/>
              </a:defRPr>
            </a:lvl5pPr>
            <a:lvl6pPr marL="2545229" indent="-231385" defTabSz="919110" eaLnBrk="0" fontAlgn="base" hangingPunct="0">
              <a:spcBef>
                <a:spcPct val="0"/>
              </a:spcBef>
              <a:spcAft>
                <a:spcPct val="0"/>
              </a:spcAft>
              <a:defRPr>
                <a:solidFill>
                  <a:schemeClr val="tx1"/>
                </a:solidFill>
                <a:latin typeface="Tahoma" charset="0"/>
              </a:defRPr>
            </a:lvl6pPr>
            <a:lvl7pPr marL="3007998" indent="-231385" defTabSz="919110" eaLnBrk="0" fontAlgn="base" hangingPunct="0">
              <a:spcBef>
                <a:spcPct val="0"/>
              </a:spcBef>
              <a:spcAft>
                <a:spcPct val="0"/>
              </a:spcAft>
              <a:defRPr>
                <a:solidFill>
                  <a:schemeClr val="tx1"/>
                </a:solidFill>
                <a:latin typeface="Tahoma" charset="0"/>
              </a:defRPr>
            </a:lvl7pPr>
            <a:lvl8pPr marL="3470767" indent="-231385" defTabSz="919110" eaLnBrk="0" fontAlgn="base" hangingPunct="0">
              <a:spcBef>
                <a:spcPct val="0"/>
              </a:spcBef>
              <a:spcAft>
                <a:spcPct val="0"/>
              </a:spcAft>
              <a:defRPr>
                <a:solidFill>
                  <a:schemeClr val="tx1"/>
                </a:solidFill>
                <a:latin typeface="Tahoma" charset="0"/>
              </a:defRPr>
            </a:lvl8pPr>
            <a:lvl9pPr marL="3933536" indent="-231385" defTabSz="919110" eaLnBrk="0" fontAlgn="base" hangingPunct="0">
              <a:spcBef>
                <a:spcPct val="0"/>
              </a:spcBef>
              <a:spcAft>
                <a:spcPct val="0"/>
              </a:spcAft>
              <a:defRPr>
                <a:solidFill>
                  <a:schemeClr val="tx1"/>
                </a:solidFill>
                <a:latin typeface="Tahoma" charset="0"/>
              </a:defRPr>
            </a:lvl9pPr>
          </a:lstStyle>
          <a:p>
            <a:pPr>
              <a:defRPr/>
            </a:pPr>
            <a:r>
              <a:rPr lang="en-US" dirty="0" smtClean="0">
                <a:latin typeface="Arial" charset="0"/>
              </a:rPr>
              <a:t>CONFIDENTIAL - NOT FOR DISTRIBUTION</a:t>
            </a:r>
          </a:p>
        </p:txBody>
      </p:sp>
      <p:sp>
        <p:nvSpPr>
          <p:cNvPr id="16387" name="Rectangle 7"/>
          <p:cNvSpPr>
            <a:spLocks noGrp="1" noChangeArrowheads="1"/>
          </p:cNvSpPr>
          <p:nvPr>
            <p:ph type="sldNum" sz="quarter" idx="5"/>
          </p:nvPr>
        </p:nvSpPr>
        <p:spPr bwMode="auto">
          <a:noFill/>
          <a:ln>
            <a:miter lim="800000"/>
            <a:headEnd/>
            <a:tailEnd/>
          </a:ln>
        </p:spPr>
        <p:txBody>
          <a:bodyPr/>
          <a:lstStyle/>
          <a:p>
            <a:pPr defTabSz="917575"/>
            <a:fld id="{54BD9531-2B3F-4DB1-A106-53E63734125B}" type="slidenum">
              <a:rPr lang="en-US" smtClean="0">
                <a:latin typeface="Arial" charset="0"/>
                <a:ea typeface="MS PGothic" pitchFamily="34" charset="-128"/>
                <a:cs typeface="Arial" charset="0"/>
              </a:rPr>
              <a:pPr defTabSz="917575"/>
              <a:t>15</a:t>
            </a:fld>
            <a:endParaRPr lang="en-US" smtClean="0">
              <a:latin typeface="Arial" charset="0"/>
              <a:ea typeface="MS PGothic" pitchFamily="34" charset="-128"/>
              <a:cs typeface="Arial" charset="0"/>
            </a:endParaRPr>
          </a:p>
        </p:txBody>
      </p:sp>
      <p:sp>
        <p:nvSpPr>
          <p:cNvPr id="16388" name="Rectangle 2"/>
          <p:cNvSpPr>
            <a:spLocks noGrp="1" noRot="1" noChangeAspect="1" noChangeArrowheads="1" noTextEdit="1"/>
          </p:cNvSpPr>
          <p:nvPr>
            <p:ph type="sldImg"/>
          </p:nvPr>
        </p:nvSpPr>
        <p:spPr bwMode="auto">
          <a:xfrm>
            <a:off x="2865438" y="527050"/>
            <a:ext cx="3506787" cy="2628900"/>
          </a:xfrm>
          <a:noFill/>
          <a:ln>
            <a:solidFill>
              <a:srgbClr val="000000"/>
            </a:solidFill>
            <a:miter lim="800000"/>
            <a:headEnd/>
            <a:tailEnd/>
          </a:ln>
        </p:spPr>
      </p:sp>
      <p:sp>
        <p:nvSpPr>
          <p:cNvPr id="1638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7412" name="Slide Number Placeholder 3"/>
          <p:cNvSpPr>
            <a:spLocks noGrp="1"/>
          </p:cNvSpPr>
          <p:nvPr>
            <p:ph type="sldNum" sz="quarter" idx="5"/>
          </p:nvPr>
        </p:nvSpPr>
        <p:spPr bwMode="auto">
          <a:noFill/>
          <a:ln>
            <a:miter lim="800000"/>
            <a:headEnd/>
            <a:tailEnd/>
          </a:ln>
        </p:spPr>
        <p:txBody>
          <a:bodyPr/>
          <a:lstStyle/>
          <a:p>
            <a:fld id="{A153C5A2-80D0-45EC-A291-91F5D0A38DE2}" type="slidenum">
              <a:rPr lang="en-US" smtClean="0">
                <a:ea typeface="MS PGothic" pitchFamily="34" charset="-128"/>
                <a:cs typeface="Arial" charset="0"/>
              </a:rPr>
              <a:pPr/>
              <a:t>16</a:t>
            </a:fld>
            <a:endParaRPr lang="en-US" smtClean="0">
              <a:ea typeface="MS PGothic" pitchFamily="34" charset="-128"/>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8436" name="Slide Number Placeholder 3"/>
          <p:cNvSpPr>
            <a:spLocks noGrp="1"/>
          </p:cNvSpPr>
          <p:nvPr>
            <p:ph type="sldNum" sz="quarter" idx="5"/>
          </p:nvPr>
        </p:nvSpPr>
        <p:spPr bwMode="auto">
          <a:noFill/>
          <a:ln>
            <a:miter lim="800000"/>
            <a:headEnd/>
            <a:tailEnd/>
          </a:ln>
        </p:spPr>
        <p:txBody>
          <a:bodyPr/>
          <a:lstStyle/>
          <a:p>
            <a:fld id="{2690E6DC-4AC0-4956-A984-E3673510CF9E}" type="slidenum">
              <a:rPr lang="en-US" smtClean="0">
                <a:ea typeface="MS PGothic" pitchFamily="34" charset="-128"/>
                <a:cs typeface="Arial" charset="0"/>
              </a:rPr>
              <a:pPr/>
              <a:t>17</a:t>
            </a:fld>
            <a:endParaRPr lang="en-US" smtClean="0">
              <a:ea typeface="MS PGothic" pitchFamily="34" charset="-128"/>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866CD44-7A2A-44AF-82FE-00A934131C0D}"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
            </a:r>
            <a:br>
              <a:rPr lang="en-US" smtClean="0"/>
            </a:br>
            <a:r>
              <a:rPr lang="en-US" smtClean="0"/>
              <a:t>Home Performance with ENERGY STAR offers "whole house” solutions to reduce both your </a:t>
            </a:r>
            <a:r>
              <a:rPr lang="en-US" u="sng" smtClean="0">
                <a:hlinkClick r:id="rId3" tooltip="Powered by Text-Enhance"/>
              </a:rPr>
              <a:t>energy costs</a:t>
            </a:r>
            <a:r>
              <a:rPr lang="en-US" smtClean="0"/>
              <a:t> and carbon footprint. Installing energy efficient upgrades in your home can save you up to 30% on energy costs and increase the comfort, safety, and durability of your home. </a:t>
            </a:r>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2BA62FB-2F08-430D-920C-E8E9B9E6C46A}"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smtClean="0"/>
              <a:t>Incentive Tier</a:t>
            </a:r>
            <a:r>
              <a:rPr lang="en-US" smtClean="0"/>
              <a:t> </a:t>
            </a:r>
            <a:r>
              <a:rPr lang="en-US" b="1" smtClean="0"/>
              <a:t>Requirements</a:t>
            </a:r>
            <a:r>
              <a:rPr lang="en-US" smtClean="0"/>
              <a:t> </a:t>
            </a:r>
            <a:r>
              <a:rPr lang="en-US" b="1" smtClean="0"/>
              <a:t>Customer Incentive</a:t>
            </a:r>
            <a:r>
              <a:rPr lang="en-US" smtClean="0"/>
              <a:t>  </a:t>
            </a:r>
            <a:r>
              <a:rPr lang="en-US" b="1" smtClean="0"/>
              <a:t>Tier 1</a:t>
            </a:r>
            <a:endParaRPr lang="en-US" smtClean="0"/>
          </a:p>
          <a:p>
            <a:r>
              <a:rPr lang="en-US" b="1" smtClean="0"/>
              <a:t>Home Assessment/Energy Audit</a:t>
            </a:r>
            <a:r>
              <a:rPr lang="en-US" smtClean="0"/>
              <a:t>: To be eligible for HPwES incentives, a homeowner must have a home assessment (audit) performed by a </a:t>
            </a:r>
            <a:r>
              <a:rPr lang="en-US" smtClean="0">
                <a:hlinkClick r:id="rId3"/>
              </a:rPr>
              <a:t>certified contractor</a:t>
            </a:r>
            <a:r>
              <a:rPr lang="en-US" smtClean="0"/>
              <a:t>. </a:t>
            </a:r>
          </a:p>
          <a:p>
            <a:r>
              <a:rPr lang="en-US" smtClean="0"/>
              <a:t>None</a:t>
            </a:r>
          </a:p>
          <a:p>
            <a:r>
              <a:rPr lang="en-US" b="1" smtClean="0"/>
              <a:t>Tier 2</a:t>
            </a:r>
            <a:endParaRPr lang="en-US" smtClean="0"/>
          </a:p>
          <a:p>
            <a:r>
              <a:rPr lang="en-US" b="1" smtClean="0"/>
              <a:t>Estimated total energy savings (TES) of at least 10% and less than 20%.</a:t>
            </a:r>
            <a:br>
              <a:rPr lang="en-US" b="1" smtClean="0"/>
            </a:br>
            <a:r>
              <a:rPr lang="en-US" smtClean="0"/>
              <a:t> </a:t>
            </a:r>
            <a:br>
              <a:rPr lang="en-US" smtClean="0"/>
            </a:br>
            <a:r>
              <a:rPr lang="en-US" smtClean="0"/>
              <a:t>Must install air sealing.</a:t>
            </a:r>
            <a:br>
              <a:rPr lang="en-US" smtClean="0"/>
            </a:br>
            <a:r>
              <a:rPr lang="en-US" smtClean="0"/>
              <a:t> </a:t>
            </a:r>
            <a:br>
              <a:rPr lang="en-US" smtClean="0"/>
            </a:br>
            <a:r>
              <a:rPr lang="en-US" smtClean="0"/>
              <a:t>May install insulation and may also install duct sealing and duct insulation measures.</a:t>
            </a:r>
          </a:p>
          <a:p>
            <a:r>
              <a:rPr lang="en-US" smtClean="0"/>
              <a:t>Participants may also include water heater measures from the eligible measures list.</a:t>
            </a:r>
          </a:p>
          <a:p>
            <a:r>
              <a:rPr lang="en-US" b="1" smtClean="0"/>
              <a:t>$2,000 rebate</a:t>
            </a:r>
            <a:r>
              <a:rPr lang="en-US" smtClean="0"/>
              <a:t>, not to exceed 50% of the costs of the eligible measures used by your contractor to calculate TES</a:t>
            </a:r>
          </a:p>
          <a:p>
            <a:r>
              <a:rPr lang="en-US" b="1" smtClean="0"/>
              <a:t>and</a:t>
            </a:r>
            <a:endParaRPr lang="en-US" smtClean="0"/>
          </a:p>
          <a:p>
            <a:r>
              <a:rPr lang="en-US" smtClean="0"/>
              <a:t>Up to a </a:t>
            </a:r>
            <a:r>
              <a:rPr lang="en-US" b="1" smtClean="0"/>
              <a:t>$5,000 loan</a:t>
            </a:r>
            <a:r>
              <a:rPr lang="en-US" smtClean="0"/>
              <a:t> at 0% where a utility loan is unavailable</a:t>
            </a:r>
          </a:p>
          <a:p>
            <a:r>
              <a:rPr lang="en-US" b="1" smtClean="0"/>
              <a:t>Tier 3</a:t>
            </a:r>
            <a:endParaRPr lang="en-US" smtClean="0"/>
          </a:p>
          <a:p>
            <a:r>
              <a:rPr lang="en-US" b="1" smtClean="0"/>
              <a:t>Level 1</a:t>
            </a:r>
            <a:r>
              <a:rPr lang="en-US" smtClean="0"/>
              <a:t> </a:t>
            </a:r>
            <a:r>
              <a:rPr lang="en-US" b="1" smtClean="0"/>
              <a:t>- Estimated TES of at least 20% and less than 25%. </a:t>
            </a:r>
            <a:endParaRPr lang="en-US" smtClean="0"/>
          </a:p>
          <a:p>
            <a:r>
              <a:rPr lang="en-US" smtClean="0"/>
              <a:t>Must install at least two measures including air sealing from the eligible measures list.</a:t>
            </a:r>
          </a:p>
          <a:p>
            <a:r>
              <a:rPr lang="en-US" b="1" smtClean="0"/>
              <a:t>$4,000 rebate</a:t>
            </a:r>
            <a:r>
              <a:rPr lang="en-US" smtClean="0"/>
              <a:t>, not to exceed 50% of the costs of the measures used to calculate TES and </a:t>
            </a:r>
          </a:p>
          <a:p>
            <a:r>
              <a:rPr lang="en-US" b="1" smtClean="0"/>
              <a:t>and </a:t>
            </a:r>
            <a:endParaRPr lang="en-US" smtClean="0"/>
          </a:p>
          <a:p>
            <a:r>
              <a:rPr lang="en-US" smtClean="0"/>
              <a:t>Up to a </a:t>
            </a:r>
            <a:r>
              <a:rPr lang="en-US" b="1" smtClean="0"/>
              <a:t>$10,000 loan </a:t>
            </a:r>
            <a:r>
              <a:rPr lang="en-US" smtClean="0"/>
              <a:t>at 0% where a utility loan is unavailable</a:t>
            </a:r>
          </a:p>
          <a:p>
            <a:r>
              <a:rPr lang="en-US" b="1" smtClean="0"/>
              <a:t>Tier 3</a:t>
            </a:r>
            <a:endParaRPr lang="en-US" smtClean="0"/>
          </a:p>
          <a:p>
            <a:r>
              <a:rPr lang="en-US" b="1" smtClean="0"/>
              <a:t>Level 2 - Estimated TES of at least 25% or greater.</a:t>
            </a:r>
            <a:br>
              <a:rPr lang="en-US" b="1" smtClean="0"/>
            </a:br>
            <a:r>
              <a:rPr lang="en-US" smtClean="0"/>
              <a:t/>
            </a:r>
            <a:br>
              <a:rPr lang="en-US" smtClean="0"/>
            </a:br>
            <a:r>
              <a:rPr lang="en-US" smtClean="0"/>
              <a:t>Must install at least two measures including air sealing from the eligible measures list.</a:t>
            </a:r>
          </a:p>
          <a:p>
            <a:r>
              <a:rPr lang="en-US" b="1" smtClean="0"/>
              <a:t>$5,000 rebate</a:t>
            </a:r>
            <a:r>
              <a:rPr lang="en-US" smtClean="0"/>
              <a:t>, not to exceed 50% of cost of the measures used to calculate TES</a:t>
            </a:r>
          </a:p>
          <a:p>
            <a:r>
              <a:rPr lang="en-US" smtClean="0"/>
              <a:t>and</a:t>
            </a:r>
          </a:p>
          <a:p>
            <a:r>
              <a:rPr lang="en-US" smtClean="0"/>
              <a:t>Up to a </a:t>
            </a:r>
            <a:r>
              <a:rPr lang="en-US" b="1" smtClean="0"/>
              <a:t>$10,000 </a:t>
            </a:r>
            <a:r>
              <a:rPr lang="en-US" b="1" u="sng" smtClean="0">
                <a:hlinkClick r:id="rId4" tooltip="Powered by Text-Enhance"/>
              </a:rPr>
              <a:t>loan</a:t>
            </a:r>
            <a:r>
              <a:rPr lang="en-US" smtClean="0"/>
              <a:t> at 0% where a utility loan is unavailable*</a:t>
            </a:r>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7453594-CE43-4C2B-B96A-1874FD2A1C58}"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8BF265B-5682-471F-BED4-6D4C20058992}"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C896512-76E1-43AF-9B45-CA80FD898925}"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661AF7E-4D69-4AD0-82A7-74B83D2617F8}"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CB3811B-583D-4305-9C28-DDBDEEBA0E6D}"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2F14BB-B0AE-4D48-BDAB-75E5278E2B70}"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
            </a:r>
            <a:br>
              <a:rPr lang="en-US" smtClean="0"/>
            </a:br>
            <a:r>
              <a:rPr lang="en-US" smtClean="0"/>
              <a:t>Existing small to mid-sized commercial and industrial facilities with a peak electric demand  that did not exceed 150 kW in any of the preceding 12 months are eligible to participate in Direct Install. Buildings must be located in New Jersey and served by one of the state’s public, regulated electric or natural gas utility companies.</a:t>
            </a:r>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F6068DD-475B-42DA-8283-0FF2FC9057CA}"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r>
              <a:rPr lang="en-US" b="1" smtClean="0"/>
              <a:t>Turnkey Process - </a:t>
            </a:r>
            <a:r>
              <a:rPr lang="en-US" smtClean="0"/>
              <a:t>A network of selected </a:t>
            </a:r>
            <a:r>
              <a:rPr lang="en-US" smtClean="0">
                <a:hlinkClick r:id="rId3"/>
              </a:rPr>
              <a:t>participating contractors</a:t>
            </a:r>
            <a:r>
              <a:rPr lang="en-US" smtClean="0"/>
              <a:t> address your project from start to finish, beginning with an assessment of your facility, and ending with the installation of eligible energy-efficient equipment.</a:t>
            </a:r>
          </a:p>
          <a:p>
            <a:r>
              <a:rPr lang="en-US" b="1" smtClean="0"/>
              <a:t>Minimal Cost - </a:t>
            </a:r>
            <a:r>
              <a:rPr lang="en-US" smtClean="0"/>
              <a:t>Your share of the project’s cost will be approximately 30%, the program pays the remaining 70%. With incentives so dramatic, your upgrade project can very quickly pay for itself. </a:t>
            </a:r>
          </a:p>
          <a:p>
            <a:r>
              <a:rPr lang="en-US" b="1" smtClean="0"/>
              <a:t>Fast Turnaround Time - </a:t>
            </a:r>
            <a:r>
              <a:rPr lang="en-US" smtClean="0"/>
              <a:t>Project installations are typically completed within 90 days from the time of scheduling your energy assessment.</a:t>
            </a:r>
          </a:p>
          <a:p>
            <a:r>
              <a:rPr lang="en-US" b="1" smtClean="0"/>
              <a:t>Ongoing Savings - </a:t>
            </a:r>
            <a:r>
              <a:rPr lang="en-US" smtClean="0"/>
              <a:t>Your new energy-efficient equipment will provide savings for years to come through dramatically reduced energy costs on your monthly utility bills.</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536C9F5-6431-48D3-AAA3-BCF867853F63}"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B85307-E774-43A2-8AFD-C2C2238AB4E1}"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1B48328-74AD-4E5D-A1AE-54090D197C05}"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C2EEBFB-B0EC-4B06-9582-870181B23F58}"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D20B7B4-2305-42D7-B7E2-46C1FC1F25CE}"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2865438" y="527050"/>
            <a:ext cx="3506787" cy="2628900"/>
          </a:xfrm>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a:p>
            <a:r>
              <a:rPr lang="en-US" b="1" smtClean="0"/>
              <a:t>CONTACT THE PARTICIPATING CONTRACTOR IN YOUR AREA</a:t>
            </a:r>
            <a:endParaRPr lang="en-US" smtClean="0"/>
          </a:p>
          <a:p>
            <a:r>
              <a:rPr lang="en-US" smtClean="0">
                <a:hlinkClick r:id="rId3"/>
              </a:rPr>
              <a:t>Identify the contractor</a:t>
            </a:r>
            <a:r>
              <a:rPr lang="en-US" smtClean="0"/>
              <a:t> assigned and trained to provide Direct Install services in the county where your project is located. Using the contact information provided, call or send an e-mail to the participating contractor to discuss your project. The contractor will schedule an energy assessment and work with you to complete the program </a:t>
            </a:r>
            <a:r>
              <a:rPr lang="en-US" u="sng" smtClean="0">
                <a:hlinkClick r:id="rId4" tooltip="Powered by Text-Enhance"/>
              </a:rPr>
              <a:t>application</a:t>
            </a:r>
            <a:r>
              <a:rPr lang="en-US" smtClean="0"/>
              <a:t> and participation agreement.</a:t>
            </a:r>
          </a:p>
          <a:p>
            <a:r>
              <a:rPr lang="en-US" smtClean="0"/>
              <a:t>If you’re unable to contact the participating contractor or have questions, you may contact us at 866-NJSMART or send an e-mail to </a:t>
            </a:r>
            <a:r>
              <a:rPr lang="en-US" smtClean="0">
                <a:hlinkClick r:id="rId5"/>
              </a:rPr>
              <a:t>DirectInstall@NJCleanEnergy.com.</a:t>
            </a:r>
            <a:r>
              <a:rPr lang="en-US" smtClean="0"/>
              <a:t>.</a:t>
            </a:r>
          </a:p>
          <a:p>
            <a:r>
              <a:rPr lang="en-US" smtClean="0"/>
              <a:t>REVIEW RESULTS</a:t>
            </a:r>
          </a:p>
          <a:p>
            <a:r>
              <a:rPr lang="en-US" smtClean="0"/>
              <a:t>After the energy assessment, the contractor will review the results with you, including what measures qualify and your share of the project cost.</a:t>
            </a:r>
          </a:p>
          <a:p>
            <a:r>
              <a:rPr lang="en-US" smtClean="0"/>
              <a:t>MOVE FORWARD</a:t>
            </a:r>
          </a:p>
          <a:p>
            <a:r>
              <a:rPr lang="en-US" smtClean="0"/>
              <a:t>You will sign a scope of work document to proceed with implementation of qualifying measures.</a:t>
            </a:r>
          </a:p>
          <a:p>
            <a:r>
              <a:rPr lang="en-US" smtClean="0"/>
              <a:t>ARRANGE INSTALLATION</a:t>
            </a:r>
          </a:p>
          <a:p>
            <a:r>
              <a:rPr lang="en-US" smtClean="0"/>
              <a:t>You and the participating contractor will set a convenient start date for the installation.</a:t>
            </a:r>
          </a:p>
          <a:p>
            <a:r>
              <a:rPr lang="en-US" smtClean="0"/>
              <a:t>CONFIRM INSTALLATION</a:t>
            </a:r>
          </a:p>
          <a:p>
            <a:r>
              <a:rPr lang="en-US" smtClean="0"/>
              <a:t>Once the participating contractor completes the installation, you accept the work by signing a project completion form.</a:t>
            </a:r>
          </a:p>
          <a:p>
            <a:r>
              <a:rPr lang="en-US" smtClean="0"/>
              <a:t>COMPLETE TRANSACTION</a:t>
            </a:r>
          </a:p>
          <a:p>
            <a:r>
              <a:rPr lang="en-US" smtClean="0"/>
              <a:t>You pay the participating contractor your share of the project cost and New Jersey's </a:t>
            </a:r>
            <a:r>
              <a:rPr lang="en-US" u="sng" smtClean="0">
                <a:hlinkClick r:id="rId4" tooltip="Powered by Text-Enhance"/>
              </a:rPr>
              <a:t>Clean Energy</a:t>
            </a:r>
            <a:r>
              <a:rPr lang="en-US" smtClean="0"/>
              <a:t> Program pays the rest.</a:t>
            </a:r>
          </a:p>
          <a:p>
            <a:endParaRPr lang="en-US" smtClean="0"/>
          </a:p>
          <a:p>
            <a:endParaRPr lang="en-US" smtClean="0"/>
          </a:p>
        </p:txBody>
      </p:sp>
      <p:sp>
        <p:nvSpPr>
          <p:cNvPr id="235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09443" indent="-272863">
              <a:defRPr>
                <a:solidFill>
                  <a:schemeClr val="tx1"/>
                </a:solidFill>
                <a:latin typeface="Calibri" pitchFamily="34" charset="0"/>
              </a:defRPr>
            </a:lvl2pPr>
            <a:lvl3pPr marL="1091451" indent="-218290">
              <a:defRPr>
                <a:solidFill>
                  <a:schemeClr val="tx1"/>
                </a:solidFill>
                <a:latin typeface="Calibri" pitchFamily="34" charset="0"/>
              </a:defRPr>
            </a:lvl3pPr>
            <a:lvl4pPr marL="1528031" indent="-218290">
              <a:defRPr>
                <a:solidFill>
                  <a:schemeClr val="tx1"/>
                </a:solidFill>
                <a:latin typeface="Calibri" pitchFamily="34" charset="0"/>
              </a:defRPr>
            </a:lvl4pPr>
            <a:lvl5pPr marL="1964611" indent="-218290">
              <a:defRPr>
                <a:solidFill>
                  <a:schemeClr val="tx1"/>
                </a:solidFill>
                <a:latin typeface="Calibri" pitchFamily="34" charset="0"/>
              </a:defRPr>
            </a:lvl5pPr>
            <a:lvl6pPr marL="2401192" indent="-218290" defTabSz="436580" fontAlgn="base">
              <a:spcBef>
                <a:spcPct val="0"/>
              </a:spcBef>
              <a:spcAft>
                <a:spcPct val="0"/>
              </a:spcAft>
              <a:defRPr>
                <a:solidFill>
                  <a:schemeClr val="tx1"/>
                </a:solidFill>
                <a:latin typeface="Calibri" pitchFamily="34" charset="0"/>
              </a:defRPr>
            </a:lvl6pPr>
            <a:lvl7pPr marL="2837772" indent="-218290" defTabSz="436580" fontAlgn="base">
              <a:spcBef>
                <a:spcPct val="0"/>
              </a:spcBef>
              <a:spcAft>
                <a:spcPct val="0"/>
              </a:spcAft>
              <a:defRPr>
                <a:solidFill>
                  <a:schemeClr val="tx1"/>
                </a:solidFill>
                <a:latin typeface="Calibri" pitchFamily="34" charset="0"/>
              </a:defRPr>
            </a:lvl7pPr>
            <a:lvl8pPr marL="3274352" indent="-218290" defTabSz="436580" fontAlgn="base">
              <a:spcBef>
                <a:spcPct val="0"/>
              </a:spcBef>
              <a:spcAft>
                <a:spcPct val="0"/>
              </a:spcAft>
              <a:defRPr>
                <a:solidFill>
                  <a:schemeClr val="tx1"/>
                </a:solidFill>
                <a:latin typeface="Calibri" pitchFamily="34" charset="0"/>
              </a:defRPr>
            </a:lvl8pPr>
            <a:lvl9pPr marL="3710932" indent="-218290" defTabSz="43658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866CD44-7A2A-44AF-82FE-00A934131C0D}"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D953134-494A-4B93-9692-8080401F93E5}" type="datetimeFigureOut">
              <a:rPr lang="en-US"/>
              <a:pPr>
                <a:defRPr/>
              </a:pPr>
              <a:t>7/31/2012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A2E62C-F28C-4FDA-B574-580864B5170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0763DC-2968-494A-B0C6-EBF81B988BED}" type="datetimeFigureOut">
              <a:rPr lang="en-US"/>
              <a:pPr>
                <a:defRPr/>
              </a:pPr>
              <a:t>7/31/2012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E75DC4-758A-4BE8-BB4C-8EF7D32C15C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13DD9A-A2B8-457F-9932-64B427E14244}" type="datetimeFigureOut">
              <a:rPr lang="en-US"/>
              <a:pPr>
                <a:defRPr/>
              </a:pPr>
              <a:t>7/31/2012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96A047-234C-4AD1-9962-54F942BA943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930F06-75FC-4810-81D9-90443CD9AF66}" type="datetimeFigureOut">
              <a:rPr lang="en-US"/>
              <a:pPr>
                <a:defRPr/>
              </a:pPr>
              <a:t>7/31/2012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528B4B-3F4D-4F82-B10E-B022352D973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16744F1-A2E9-4213-924E-3E848F157CBC}" type="datetimeFigureOut">
              <a:rPr lang="en-US"/>
              <a:pPr>
                <a:defRPr/>
              </a:pPr>
              <a:t>7/31/2012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7FF778-98F9-4A6E-B214-F0638BB4834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8B05A3E-A76A-43CE-8306-0908EB365324}" type="datetimeFigureOut">
              <a:rPr lang="en-US"/>
              <a:pPr>
                <a:defRPr/>
              </a:pPr>
              <a:t>7/31/2012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3AC3D86-CFB1-424D-99EA-2686164009C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597C63C-9493-4C1E-9D92-4633815315B7}" type="datetimeFigureOut">
              <a:rPr lang="en-US"/>
              <a:pPr>
                <a:defRPr/>
              </a:pPr>
              <a:t>7/31/2012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4929DF0-82FC-439D-B95E-E7E7978C797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C3FD197-DAC7-4A9B-9001-517E93AA747E}" type="datetimeFigureOut">
              <a:rPr lang="en-US"/>
              <a:pPr>
                <a:defRPr/>
              </a:pPr>
              <a:t>7/31/2012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3D7DCB5-6507-43F9-A26E-D4DED2832E8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514E45-2A76-4078-92C6-8A9E64ECD0E6}" type="datetimeFigureOut">
              <a:rPr lang="en-US"/>
              <a:pPr>
                <a:defRPr/>
              </a:pPr>
              <a:t>7/31/2012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1C0B07C-444B-4F85-ADBE-AD683906895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7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69D6333-72EF-4AC3-ADC7-6C925EDFA41C}" type="datetimeFigureOut">
              <a:rPr lang="en-US"/>
              <a:pPr>
                <a:defRPr/>
              </a:pPr>
              <a:t>7/31/2012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76DD44-8BA5-43D1-B36A-5CEA18CBA6B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EFFD837-3B31-4330-9AAB-AF31FD3C9245}" type="datetimeFigureOut">
              <a:rPr lang="en-US"/>
              <a:pPr>
                <a:defRPr/>
              </a:pPr>
              <a:t>7/31/2012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0DD22DF-D0FD-461A-ABAB-9AD11FED9D6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7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23565B2-D85C-44F3-9250-69B2F1CC8ECE}" type="datetimeFigureOut">
              <a:rPr lang="en-US"/>
              <a:pPr>
                <a:defRPr/>
              </a:pPr>
              <a:t>7/31/2012</a:t>
            </a:fld>
            <a:endParaRPr lang="en-US" dirty="0"/>
          </a:p>
        </p:txBody>
      </p:sp>
      <p:sp>
        <p:nvSpPr>
          <p:cNvPr id="5" name="Footer Placeholder 4"/>
          <p:cNvSpPr>
            <a:spLocks noGrp="1"/>
          </p:cNvSpPr>
          <p:nvPr>
            <p:ph type="ftr" sz="quarter" idx="3"/>
          </p:nvPr>
        </p:nvSpPr>
        <p:spPr>
          <a:xfrm>
            <a:off x="3124200" y="635637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7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1FC955B-3B31-410D-A34D-950BF7FBF732}" type="slidenum">
              <a:rPr lang="en-US"/>
              <a:pPr>
                <a:defRPr/>
              </a:pPr>
              <a:t>‹#›</a:t>
            </a:fld>
            <a:endParaRPr lang="en-US" dirty="0"/>
          </a:p>
        </p:txBody>
      </p:sp>
      <p:pic>
        <p:nvPicPr>
          <p:cNvPr id="1031" name="Picture 7" descr="3169_powerpoint_template.pdf"/>
          <p:cNvPicPr>
            <a:picLocks noChangeAspect="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pic>
        <p:nvPicPr>
          <p:cNvPr id="1032" name="Picture 8" descr="logo_cmyk.png"/>
          <p:cNvPicPr>
            <a:picLocks noChangeAspect="1"/>
          </p:cNvPicPr>
          <p:nvPr userDrawn="1"/>
        </p:nvPicPr>
        <p:blipFill>
          <a:blip r:embed="rId14"/>
          <a:srcRect/>
          <a:stretch>
            <a:fillRect/>
          </a:stretch>
        </p:blipFill>
        <p:spPr bwMode="auto">
          <a:xfrm>
            <a:off x="7572375" y="5695970"/>
            <a:ext cx="1270000" cy="917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odonnela@tcnj.edu"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www.sustainablejersey.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2051" name="Content Placeholder 2"/>
          <p:cNvSpPr txBox="1">
            <a:spLocks/>
          </p:cNvSpPr>
          <p:nvPr/>
        </p:nvSpPr>
        <p:spPr bwMode="auto">
          <a:xfrm>
            <a:off x="622310" y="13494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WELCOME!</a:t>
            </a:r>
            <a:endParaRPr lang="en-US" sz="4000">
              <a:solidFill>
                <a:schemeClr val="bg1"/>
              </a:solidFill>
            </a:endParaRPr>
          </a:p>
        </p:txBody>
      </p:sp>
      <p:sp>
        <p:nvSpPr>
          <p:cNvPr id="5" name="Content Placeholder 2"/>
          <p:cNvSpPr txBox="1">
            <a:spLocks/>
          </p:cNvSpPr>
          <p:nvPr/>
        </p:nvSpPr>
        <p:spPr>
          <a:xfrm>
            <a:off x="-20637" y="1371600"/>
            <a:ext cx="9144001" cy="585788"/>
          </a:xfrm>
          <a:prstGeom prst="rect">
            <a:avLst/>
          </a:prstGeom>
        </p:spPr>
        <p:txBody>
          <a:bodyPr/>
          <a:lstStyle/>
          <a:p>
            <a:pPr marL="342900" indent="-342900" algn="ctr" fontAlgn="auto">
              <a:spcBef>
                <a:spcPct val="20000"/>
              </a:spcBef>
              <a:spcAft>
                <a:spcPts val="0"/>
              </a:spcAft>
              <a:buFont typeface="Arial"/>
              <a:buNone/>
              <a:defRPr/>
            </a:pPr>
            <a:r>
              <a:rPr lang="en-US" sz="4800" b="1" dirty="0">
                <a:solidFill>
                  <a:schemeClr val="tx1">
                    <a:lumMod val="75000"/>
                    <a:lumOff val="25000"/>
                  </a:schemeClr>
                </a:solidFill>
                <a:latin typeface="Trebuchet MS"/>
                <a:cs typeface="+mn-cs"/>
              </a:rPr>
              <a:t>Sustainable Jersey Workshop</a:t>
            </a:r>
          </a:p>
          <a:p>
            <a:pPr marL="342900" indent="-342900" algn="ctr" fontAlgn="auto">
              <a:spcBef>
                <a:spcPct val="20000"/>
              </a:spcBef>
              <a:spcAft>
                <a:spcPts val="0"/>
              </a:spcAft>
              <a:buFont typeface="Arial"/>
              <a:buNone/>
              <a:defRPr/>
            </a:pPr>
            <a:endParaRPr lang="en-US" sz="3600" b="1" dirty="0">
              <a:solidFill>
                <a:schemeClr val="tx1">
                  <a:lumMod val="75000"/>
                  <a:lumOff val="25000"/>
                </a:schemeClr>
              </a:solidFill>
              <a:latin typeface="Trebuchet MS"/>
              <a:cs typeface="+mn-cs"/>
            </a:endParaRPr>
          </a:p>
          <a:p>
            <a:pPr marL="342900" indent="-342900" algn="ctr" fontAlgn="auto">
              <a:spcBef>
                <a:spcPct val="20000"/>
              </a:spcBef>
              <a:spcAft>
                <a:spcPts val="0"/>
              </a:spcAft>
              <a:defRPr/>
            </a:pPr>
            <a:r>
              <a:rPr lang="en-US" sz="3600" b="1" dirty="0"/>
              <a:t>COMMUNITY LEADERHIP ON ENERGY:</a:t>
            </a:r>
          </a:p>
          <a:p>
            <a:pPr marL="342900" indent="-342900" algn="ctr" fontAlgn="auto">
              <a:spcBef>
                <a:spcPct val="20000"/>
              </a:spcBef>
              <a:spcAft>
                <a:spcPts val="0"/>
              </a:spcAft>
              <a:defRPr/>
            </a:pPr>
            <a:r>
              <a:rPr lang="en-US" sz="3600" b="1" dirty="0"/>
              <a:t>HOW TO BE AN ENERGY HERO </a:t>
            </a:r>
          </a:p>
          <a:p>
            <a:pPr marL="342900" indent="-342900" algn="ctr" fontAlgn="auto">
              <a:spcBef>
                <a:spcPct val="20000"/>
              </a:spcBef>
              <a:spcAft>
                <a:spcPts val="0"/>
              </a:spcAft>
              <a:defRPr/>
            </a:pPr>
            <a:r>
              <a:rPr lang="en-US" sz="3600" b="1" dirty="0"/>
              <a:t>IN YOUR TOWN</a:t>
            </a:r>
          </a:p>
          <a:p>
            <a:pPr marL="342900" indent="-342900" algn="ctr" fontAlgn="auto">
              <a:spcBef>
                <a:spcPct val="20000"/>
              </a:spcBef>
              <a:spcAft>
                <a:spcPts val="0"/>
              </a:spcAft>
              <a:buFont typeface="Arial"/>
              <a:buNone/>
              <a:defRPr/>
            </a:pPr>
            <a:r>
              <a:rPr lang="en-US" sz="3600" b="1" dirty="0" smtClean="0"/>
              <a:t>July 23, </a:t>
            </a:r>
            <a:r>
              <a:rPr lang="en-US" sz="3600" b="1" dirty="0"/>
              <a:t>2012 -- </a:t>
            </a:r>
            <a:r>
              <a:rPr lang="en-US" sz="3600" b="1" dirty="0" smtClean="0"/>
              <a:t>9:00 a.m. – 12:00 </a:t>
            </a:r>
            <a:r>
              <a:rPr lang="en-US" sz="3600" b="1" dirty="0"/>
              <a:t>p.m.</a:t>
            </a:r>
            <a:endParaRPr lang="en-US" sz="3600" dirty="0">
              <a:solidFill>
                <a:schemeClr val="tx1">
                  <a:lumMod val="75000"/>
                  <a:lumOff val="25000"/>
                </a:schemeClr>
              </a:solidFill>
              <a:latin typeface="+mn-l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ontent Placeholder 2"/>
          <p:cNvSpPr txBox="1">
            <a:spLocks/>
          </p:cNvSpPr>
          <p:nvPr/>
        </p:nvSpPr>
        <p:spPr bwMode="auto">
          <a:xfrm>
            <a:off x="0" y="3957657"/>
            <a:ext cx="9144000" cy="58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20000"/>
              </a:spcBef>
              <a:buFont typeface="Arial" charset="0"/>
              <a:buNone/>
              <a:defRPr/>
            </a:pPr>
            <a:r>
              <a:rPr lang="en-US" sz="3600" b="1" dirty="0" smtClean="0">
                <a:solidFill>
                  <a:srgbClr val="404040"/>
                </a:solidFill>
                <a:latin typeface="+mn-lt"/>
              </a:rPr>
              <a:t>Contact: Robbi Acampora 609-771-2307</a:t>
            </a:r>
            <a:endParaRPr lang="en-US" sz="3600" dirty="0" smtClean="0">
              <a:solidFill>
                <a:srgbClr val="404040"/>
              </a:solidFill>
              <a:latin typeface="+mn-lt"/>
            </a:endParaRPr>
          </a:p>
        </p:txBody>
      </p:sp>
      <p:sp>
        <p:nvSpPr>
          <p:cNvPr id="2051" name="Content Placeholder 2"/>
          <p:cNvSpPr txBox="1">
            <a:spLocks/>
          </p:cNvSpPr>
          <p:nvPr/>
        </p:nvSpPr>
        <p:spPr bwMode="auto">
          <a:xfrm>
            <a:off x="642120" y="134940"/>
            <a:ext cx="7859779"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20000"/>
              </a:spcBef>
              <a:buFont typeface="Arial" charset="0"/>
              <a:buNone/>
              <a:defRPr/>
            </a:pPr>
            <a:r>
              <a:rPr lang="en-US" sz="3200" b="1" dirty="0" smtClean="0">
                <a:latin typeface="+mj-lt"/>
              </a:rPr>
              <a:t> </a:t>
            </a:r>
            <a:endParaRPr lang="en-US" sz="3200" dirty="0" smtClean="0">
              <a:latin typeface="+mj-lt"/>
            </a:endParaRPr>
          </a:p>
        </p:txBody>
      </p:sp>
      <p:sp>
        <p:nvSpPr>
          <p:cNvPr id="2052" name="Content Placeholder 2"/>
          <p:cNvSpPr txBox="1">
            <a:spLocks/>
          </p:cNvSpPr>
          <p:nvPr/>
        </p:nvSpPr>
        <p:spPr bwMode="auto">
          <a:xfrm>
            <a:off x="0" y="2479675"/>
            <a:ext cx="9144000"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20000"/>
              </a:spcBef>
              <a:buFont typeface="Arial" charset="0"/>
              <a:buNone/>
              <a:defRPr/>
            </a:pPr>
            <a:r>
              <a:rPr lang="en-US" sz="4800" b="1" dirty="0" smtClean="0">
                <a:solidFill>
                  <a:srgbClr val="404040"/>
                </a:solidFill>
                <a:latin typeface="+mn-lt"/>
              </a:rPr>
              <a:t>Energy Savings Improvement Plans </a:t>
            </a:r>
          </a:p>
          <a:p>
            <a:pPr algn="ctr" eaLnBrk="1" hangingPunct="1">
              <a:spcBef>
                <a:spcPct val="20000"/>
              </a:spcBef>
              <a:buFont typeface="Arial" charset="0"/>
              <a:buNone/>
              <a:defRPr/>
            </a:pPr>
            <a:r>
              <a:rPr lang="en-US" sz="2800" b="1" dirty="0" smtClean="0">
                <a:solidFill>
                  <a:srgbClr val="404040"/>
                </a:solidFill>
                <a:latin typeface="+mn-lt"/>
              </a:rPr>
              <a:t>For Additional Information</a:t>
            </a:r>
            <a:r>
              <a:rPr lang="en-US" sz="3600" dirty="0" smtClean="0">
                <a:solidFill>
                  <a:srgbClr val="404040"/>
                </a:solidFill>
                <a:latin typeface="+mn-lt"/>
              </a:rPr>
              <a:t/>
            </a:r>
            <a:br>
              <a:rPr lang="en-US" sz="3600" dirty="0" smtClean="0">
                <a:solidFill>
                  <a:srgbClr val="404040"/>
                </a:solidFill>
                <a:latin typeface="+mn-lt"/>
              </a:rPr>
            </a:br>
            <a:endParaRPr lang="en-US" sz="3600" dirty="0" smtClean="0">
              <a:solidFill>
                <a:srgbClr val="404040"/>
              </a:solidFill>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r>
              <a:rPr lang="en-US" dirty="0" smtClean="0"/>
              <a:t> </a:t>
            </a:r>
          </a:p>
        </p:txBody>
      </p:sp>
      <p:sp>
        <p:nvSpPr>
          <p:cNvPr id="3075" name="Rectangle 2"/>
          <p:cNvSpPr>
            <a:spLocks noGrp="1" noChangeArrowheads="1"/>
          </p:cNvSpPr>
          <p:nvPr>
            <p:ph type="title"/>
          </p:nvPr>
        </p:nvSpPr>
        <p:spPr>
          <a:xfrm>
            <a:off x="457629" y="185738"/>
            <a:ext cx="8228742" cy="1143000"/>
          </a:xfrm>
        </p:spPr>
        <p:txBody>
          <a:bodyPr/>
          <a:lstStyle/>
          <a:p>
            <a:pPr eaLnBrk="1" hangingPunct="1"/>
            <a:r>
              <a:rPr lang="en-US" sz="4000" b="1" dirty="0" smtClean="0"/>
              <a:t>ESIP Concept</a:t>
            </a:r>
            <a:br>
              <a:rPr lang="en-US" sz="4000" b="1" dirty="0" smtClean="0"/>
            </a:br>
            <a:endParaRPr lang="en-US" sz="4000" b="1" dirty="0" smtClean="0"/>
          </a:p>
        </p:txBody>
      </p:sp>
      <p:sp>
        <p:nvSpPr>
          <p:cNvPr id="3076" name="Rectangle 3"/>
          <p:cNvSpPr>
            <a:spLocks noGrp="1" noChangeArrowheads="1"/>
          </p:cNvSpPr>
          <p:nvPr>
            <p:ph type="body" idx="1"/>
          </p:nvPr>
        </p:nvSpPr>
        <p:spPr>
          <a:xfrm>
            <a:off x="457629" y="1870083"/>
            <a:ext cx="8228742" cy="4454525"/>
          </a:xfrm>
        </p:spPr>
        <p:txBody>
          <a:bodyPr/>
          <a:lstStyle/>
          <a:p>
            <a:pPr eaLnBrk="1" hangingPunct="1"/>
            <a:r>
              <a:rPr lang="en-US" smtClean="0"/>
              <a:t>Retrofitting public facilities with Energy Conservation Measures (ECM) without new capital investment</a:t>
            </a:r>
          </a:p>
          <a:p>
            <a:pPr lvl="1" eaLnBrk="1" hangingPunct="1"/>
            <a:r>
              <a:rPr lang="en-US" smtClean="0"/>
              <a:t>Savings from reduced energy use pays for the improvements  = No New Money!</a:t>
            </a:r>
          </a:p>
          <a:p>
            <a:pPr lvl="1" eaLnBrk="1" hangingPunct="1"/>
            <a:r>
              <a:rPr lang="en-US" smtClean="0"/>
              <a:t>Maximum repayment term is 15 years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endParaRPr lang="en-US" dirty="0" smtClean="0"/>
          </a:p>
        </p:txBody>
      </p:sp>
      <p:sp>
        <p:nvSpPr>
          <p:cNvPr id="4099" name="Rectangle 2"/>
          <p:cNvSpPr>
            <a:spLocks noGrp="1" noChangeArrowheads="1"/>
          </p:cNvSpPr>
          <p:nvPr>
            <p:ph type="title"/>
          </p:nvPr>
        </p:nvSpPr>
        <p:spPr>
          <a:xfrm>
            <a:off x="457629" y="293688"/>
            <a:ext cx="8228742" cy="1143000"/>
          </a:xfrm>
        </p:spPr>
        <p:txBody>
          <a:bodyPr/>
          <a:lstStyle/>
          <a:p>
            <a:pPr eaLnBrk="1" hangingPunct="1"/>
            <a:r>
              <a:rPr lang="en-US" sz="4500" b="1" smtClean="0"/>
              <a:t>ECM Categories:</a:t>
            </a:r>
            <a:r>
              <a:rPr lang="en-US" b="1" smtClean="0"/>
              <a:t> </a:t>
            </a:r>
            <a:br>
              <a:rPr lang="en-US" b="1" smtClean="0"/>
            </a:br>
            <a:endParaRPr lang="en-US" b="1" smtClean="0"/>
          </a:p>
        </p:txBody>
      </p:sp>
      <p:sp>
        <p:nvSpPr>
          <p:cNvPr id="4100" name="Rectangle 3"/>
          <p:cNvSpPr>
            <a:spLocks noGrp="1" noChangeArrowheads="1"/>
          </p:cNvSpPr>
          <p:nvPr>
            <p:ph type="body" idx="1"/>
          </p:nvPr>
        </p:nvSpPr>
        <p:spPr>
          <a:xfrm>
            <a:off x="0" y="1266825"/>
            <a:ext cx="9144000" cy="5257800"/>
          </a:xfrm>
        </p:spPr>
        <p:txBody>
          <a:bodyPr/>
          <a:lstStyle/>
          <a:p>
            <a:pPr lvl="1" eaLnBrk="1" hangingPunct="1"/>
            <a:r>
              <a:rPr lang="en-US" sz="3200" smtClean="0"/>
              <a:t>Distributed generation (solar, wind, geothermal)</a:t>
            </a:r>
          </a:p>
          <a:p>
            <a:pPr lvl="1" eaLnBrk="1" hangingPunct="1"/>
            <a:r>
              <a:rPr lang="en-US" sz="3200" smtClean="0"/>
              <a:t>Boilers, Chillers, HVAC equipment and controls</a:t>
            </a:r>
          </a:p>
          <a:p>
            <a:pPr lvl="1" eaLnBrk="1" hangingPunct="1"/>
            <a:r>
              <a:rPr lang="en-US" sz="3200" smtClean="0"/>
              <a:t>Energy efficiency, demand response equipment </a:t>
            </a:r>
          </a:p>
          <a:p>
            <a:pPr lvl="1" eaLnBrk="1" hangingPunct="1"/>
            <a:r>
              <a:rPr lang="en-US" sz="3200" smtClean="0"/>
              <a:t>Building envelope, insulation, weatherization</a:t>
            </a:r>
          </a:p>
          <a:p>
            <a:pPr lvl="1" eaLnBrk="1" hangingPunct="1"/>
            <a:r>
              <a:rPr lang="en-US" sz="3200" smtClean="0"/>
              <a:t>High efficiency lighting improvements</a:t>
            </a:r>
          </a:p>
          <a:p>
            <a:pPr lvl="1" eaLnBrk="1" hangingPunct="1"/>
            <a:r>
              <a:rPr lang="en-US" sz="3200" smtClean="0"/>
              <a:t>High efficiency motors / variable frequency drives  </a:t>
            </a:r>
          </a:p>
          <a:p>
            <a:pPr lvl="1" eaLnBrk="1" hangingPunct="1"/>
            <a:r>
              <a:rPr lang="en-US" sz="3200" smtClean="0"/>
              <a:t>Water conservation, i.e., low flow fixtures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19063"/>
            <a:ext cx="9144000" cy="1057276"/>
          </a:xfrm>
        </p:spPr>
        <p:txBody>
          <a:bodyPr/>
          <a:lstStyle/>
          <a:p>
            <a:pPr eaLnBrk="1" hangingPunct="1"/>
            <a:r>
              <a:rPr lang="en-US" sz="4100" b="1" smtClean="0"/>
              <a:t>Develop the ESIP</a:t>
            </a:r>
          </a:p>
        </p:txBody>
      </p:sp>
      <p:sp>
        <p:nvSpPr>
          <p:cNvPr id="5123" name="Rectangle 3"/>
          <p:cNvSpPr>
            <a:spLocks noGrp="1" noChangeArrowheads="1"/>
          </p:cNvSpPr>
          <p:nvPr>
            <p:ph type="body" idx="1"/>
          </p:nvPr>
        </p:nvSpPr>
        <p:spPr>
          <a:xfrm>
            <a:off x="380404" y="1136652"/>
            <a:ext cx="8305967" cy="5345113"/>
          </a:xfrm>
        </p:spPr>
        <p:txBody>
          <a:bodyPr/>
          <a:lstStyle/>
          <a:p>
            <a:pPr eaLnBrk="1" hangingPunct="1">
              <a:lnSpc>
                <a:spcPct val="90000"/>
              </a:lnSpc>
            </a:pPr>
            <a:r>
              <a:rPr lang="en-US" b="1" smtClean="0"/>
              <a:t>Step 1</a:t>
            </a:r>
            <a:r>
              <a:rPr lang="en-US" smtClean="0"/>
              <a:t> – Perform independent energy audit</a:t>
            </a:r>
          </a:p>
          <a:p>
            <a:pPr lvl="1" eaLnBrk="1" hangingPunct="1">
              <a:lnSpc>
                <a:spcPct val="90000"/>
              </a:lnSpc>
            </a:pPr>
            <a:r>
              <a:rPr lang="en-US" smtClean="0"/>
              <a:t>Funding available through BPU</a:t>
            </a:r>
          </a:p>
          <a:p>
            <a:pPr lvl="1" eaLnBrk="1" hangingPunct="1">
              <a:lnSpc>
                <a:spcPct val="90000"/>
              </a:lnSpc>
            </a:pPr>
            <a:r>
              <a:rPr lang="en-US" smtClean="0"/>
              <a:t>5 contractors are pre-approved by BPU  </a:t>
            </a:r>
          </a:p>
          <a:p>
            <a:pPr eaLnBrk="1" hangingPunct="1">
              <a:lnSpc>
                <a:spcPct val="90000"/>
              </a:lnSpc>
            </a:pPr>
            <a:r>
              <a:rPr lang="en-US" b="1" smtClean="0"/>
              <a:t>Step 2</a:t>
            </a:r>
            <a:r>
              <a:rPr lang="en-US" smtClean="0"/>
              <a:t> – Hire Energy Services Company or engineer to prepare Energy Savings Plan</a:t>
            </a:r>
          </a:p>
          <a:p>
            <a:pPr lvl="1" eaLnBrk="1" hangingPunct="1">
              <a:lnSpc>
                <a:spcPct val="90000"/>
              </a:lnSpc>
            </a:pPr>
            <a:r>
              <a:rPr lang="en-US" smtClean="0"/>
              <a:t>Use the audit as basis for ESCO proposals</a:t>
            </a:r>
          </a:p>
          <a:p>
            <a:pPr lvl="1" eaLnBrk="1" hangingPunct="1">
              <a:lnSpc>
                <a:spcPct val="90000"/>
              </a:lnSpc>
            </a:pPr>
            <a:r>
              <a:rPr lang="en-US" smtClean="0"/>
              <a:t>ESCO must agree to provide an </a:t>
            </a:r>
            <a:r>
              <a:rPr lang="en-US" u="sng" smtClean="0"/>
              <a:t>optional</a:t>
            </a:r>
            <a:r>
              <a:rPr lang="en-US" smtClean="0"/>
              <a:t> energy savings guarantee </a:t>
            </a:r>
          </a:p>
          <a:p>
            <a:pPr eaLnBrk="1" hangingPunct="1">
              <a:lnSpc>
                <a:spcPct val="90000"/>
              </a:lnSpc>
            </a:pPr>
            <a:r>
              <a:rPr lang="en-US" b="1" smtClean="0"/>
              <a:t>Step 3</a:t>
            </a:r>
            <a:r>
              <a:rPr lang="en-US" smtClean="0"/>
              <a:t> – Develop Energy Savings Plan </a:t>
            </a:r>
          </a:p>
          <a:p>
            <a:pPr lvl="1" eaLnBrk="1" hangingPunct="1">
              <a:lnSpc>
                <a:spcPct val="80000"/>
              </a:lnSpc>
            </a:pPr>
            <a:r>
              <a:rPr lang="en-US" sz="2600" smtClean="0"/>
              <a:t>Identify the Energy Conservation Measures and projected energy savings </a:t>
            </a:r>
          </a:p>
        </p:txBody>
      </p:sp>
      <p:sp>
        <p:nvSpPr>
          <p:cNvPr id="5124" name="Rectangle 4"/>
          <p:cNvSpPr>
            <a:spLocks noChangeArrowheads="1"/>
          </p:cNvSpPr>
          <p:nvPr/>
        </p:nvSpPr>
        <p:spPr bwMode="auto">
          <a:xfrm>
            <a:off x="328921" y="938213"/>
            <a:ext cx="242374" cy="400110"/>
          </a:xfrm>
          <a:prstGeom prst="rect">
            <a:avLst/>
          </a:prstGeom>
          <a:noFill/>
          <a:ln w="9525">
            <a:noFill/>
            <a:miter lim="800000"/>
            <a:headEnd/>
            <a:tailEnd/>
          </a:ln>
        </p:spPr>
        <p:txBody>
          <a:bodyPr wrap="none">
            <a:spAutoFit/>
          </a:bodyPr>
          <a:lstStyle/>
          <a:p>
            <a:r>
              <a:rPr lang="en-US" sz="200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endParaRPr lang="en-US" dirty="0" smtClean="0"/>
          </a:p>
        </p:txBody>
      </p:sp>
      <p:sp>
        <p:nvSpPr>
          <p:cNvPr id="6147" name="Rectangle 2"/>
          <p:cNvSpPr>
            <a:spLocks noGrp="1" noChangeArrowheads="1"/>
          </p:cNvSpPr>
          <p:nvPr>
            <p:ph type="title"/>
          </p:nvPr>
        </p:nvSpPr>
        <p:spPr>
          <a:xfrm>
            <a:off x="457629" y="198438"/>
            <a:ext cx="8228742" cy="1143000"/>
          </a:xfrm>
        </p:spPr>
        <p:txBody>
          <a:bodyPr/>
          <a:lstStyle/>
          <a:p>
            <a:pPr eaLnBrk="1" hangingPunct="1"/>
            <a:r>
              <a:rPr lang="en-US" b="1" smtClean="0"/>
              <a:t>Next Steps</a:t>
            </a:r>
            <a:br>
              <a:rPr lang="en-US" b="1" smtClean="0"/>
            </a:br>
            <a:endParaRPr lang="en-US" b="1" smtClean="0"/>
          </a:p>
        </p:txBody>
      </p:sp>
      <p:sp>
        <p:nvSpPr>
          <p:cNvPr id="6148" name="Rectangle 3"/>
          <p:cNvSpPr>
            <a:spLocks noGrp="1" noChangeArrowheads="1"/>
          </p:cNvSpPr>
          <p:nvPr>
            <p:ph type="body" idx="1"/>
          </p:nvPr>
        </p:nvSpPr>
        <p:spPr/>
        <p:txBody>
          <a:bodyPr/>
          <a:lstStyle/>
          <a:p>
            <a:pPr eaLnBrk="1" hangingPunct="1"/>
            <a:r>
              <a:rPr lang="en-US" b="1" smtClean="0"/>
              <a:t>Step 4</a:t>
            </a:r>
            <a:r>
              <a:rPr lang="en-US" smtClean="0"/>
              <a:t> - 3</a:t>
            </a:r>
            <a:r>
              <a:rPr lang="en-US" baseline="30000" smtClean="0"/>
              <a:t>rd</a:t>
            </a:r>
            <a:r>
              <a:rPr lang="en-US" smtClean="0"/>
              <a:t> party verification of plan</a:t>
            </a:r>
          </a:p>
          <a:p>
            <a:pPr eaLnBrk="1" hangingPunct="1"/>
            <a:r>
              <a:rPr lang="en-US" b="1" smtClean="0"/>
              <a:t>Step 5</a:t>
            </a:r>
            <a:r>
              <a:rPr lang="en-US" smtClean="0"/>
              <a:t> - Make decisions, approve plan and file with BPU</a:t>
            </a:r>
          </a:p>
          <a:p>
            <a:pPr eaLnBrk="1" hangingPunct="1"/>
            <a:r>
              <a:rPr lang="en-US" b="1" smtClean="0"/>
              <a:t>Step 6 -</a:t>
            </a:r>
            <a:r>
              <a:rPr lang="en-US" smtClean="0"/>
              <a:t> Financing</a:t>
            </a:r>
          </a:p>
          <a:p>
            <a:pPr eaLnBrk="1" hangingPunct="1"/>
            <a:r>
              <a:rPr lang="en-US" b="1" smtClean="0"/>
              <a:t>Step 7</a:t>
            </a:r>
            <a:r>
              <a:rPr lang="en-US" smtClean="0"/>
              <a:t> - Design and bid</a:t>
            </a:r>
          </a:p>
          <a:p>
            <a:pPr eaLnBrk="1" hangingPunct="1"/>
            <a:r>
              <a:rPr lang="en-US" b="1" smtClean="0"/>
              <a:t>Step 8</a:t>
            </a:r>
            <a:r>
              <a:rPr lang="en-US" smtClean="0"/>
              <a:t> - Construction</a:t>
            </a:r>
          </a:p>
          <a:p>
            <a:pPr eaLnBrk="1" hangingPunct="1"/>
            <a:r>
              <a:rPr lang="en-US" b="1" smtClean="0"/>
              <a:t>Step 9</a:t>
            </a:r>
            <a:r>
              <a:rPr lang="en-US" smtClean="0"/>
              <a:t> - Commissioning (measurement &amp; verification)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defRPr/>
            </a:pPr>
            <a:endParaRPr lang="en-US" dirty="0" smtClean="0"/>
          </a:p>
        </p:txBody>
      </p:sp>
      <p:sp>
        <p:nvSpPr>
          <p:cNvPr id="7171" name="Rectangle 2"/>
          <p:cNvSpPr>
            <a:spLocks noGrp="1" noChangeArrowheads="1"/>
          </p:cNvSpPr>
          <p:nvPr>
            <p:ph type="title"/>
          </p:nvPr>
        </p:nvSpPr>
        <p:spPr>
          <a:xfrm>
            <a:off x="457629" y="-44450"/>
            <a:ext cx="8228742" cy="1143000"/>
          </a:xfrm>
        </p:spPr>
        <p:txBody>
          <a:bodyPr/>
          <a:lstStyle/>
          <a:p>
            <a:pPr eaLnBrk="1" hangingPunct="1"/>
            <a:r>
              <a:rPr lang="en-US" sz="4000" b="1" smtClean="0"/>
              <a:t>Additional Information</a:t>
            </a:r>
          </a:p>
        </p:txBody>
      </p:sp>
      <p:sp>
        <p:nvSpPr>
          <p:cNvPr id="113667" name="Rectangle 3"/>
          <p:cNvSpPr>
            <a:spLocks noGrp="1" noChangeArrowheads="1"/>
          </p:cNvSpPr>
          <p:nvPr>
            <p:ph type="body" idx="1"/>
          </p:nvPr>
        </p:nvSpPr>
        <p:spPr>
          <a:xfrm>
            <a:off x="380404" y="1098550"/>
            <a:ext cx="8763596" cy="5257800"/>
          </a:xfrm>
        </p:spPr>
        <p:txBody>
          <a:bodyPr/>
          <a:lstStyle/>
          <a:p>
            <a:pPr eaLnBrk="1" hangingPunct="1">
              <a:defRPr/>
            </a:pPr>
            <a:endParaRPr lang="en-US" sz="2800" dirty="0" smtClean="0"/>
          </a:p>
          <a:p>
            <a:pPr eaLnBrk="1" hangingPunct="1">
              <a:defRPr/>
            </a:pPr>
            <a:r>
              <a:rPr lang="en-US" sz="2800" dirty="0" smtClean="0"/>
              <a:t>Energy savings calculations:</a:t>
            </a:r>
          </a:p>
          <a:p>
            <a:pPr lvl="1" eaLnBrk="1" hangingPunct="1">
              <a:defRPr/>
            </a:pPr>
            <a:r>
              <a:rPr lang="en-US" sz="2600" dirty="0" smtClean="0"/>
              <a:t>Based on BPU adopted standards</a:t>
            </a:r>
          </a:p>
          <a:p>
            <a:pPr lvl="1" eaLnBrk="1" hangingPunct="1">
              <a:defRPr/>
            </a:pPr>
            <a:r>
              <a:rPr lang="en-US" sz="2600" dirty="0" smtClean="0"/>
              <a:t>Includes state &amp; federal rebates &amp; tax credits</a:t>
            </a:r>
          </a:p>
          <a:p>
            <a:pPr eaLnBrk="1" hangingPunct="1">
              <a:defRPr/>
            </a:pPr>
            <a:endParaRPr lang="en-US" sz="2800" dirty="0" smtClean="0"/>
          </a:p>
          <a:p>
            <a:pPr eaLnBrk="1" hangingPunct="1">
              <a:defRPr/>
            </a:pPr>
            <a:r>
              <a:rPr lang="en-US" sz="2800" dirty="0" smtClean="0"/>
              <a:t>New </a:t>
            </a:r>
            <a:r>
              <a:rPr lang="en-US" sz="2800" dirty="0"/>
              <a:t>energy related capital improvements, i.e. new air conditioning, insulation in non-air conditioned facility</a:t>
            </a:r>
          </a:p>
          <a:p>
            <a:pPr lvl="1" eaLnBrk="1" hangingPunct="1">
              <a:defRPr/>
            </a:pPr>
            <a:r>
              <a:rPr lang="en-US" sz="2600" dirty="0"/>
              <a:t>Must be funded separately (would save design, financing and start up costs)</a:t>
            </a:r>
          </a:p>
          <a:p>
            <a:pPr marL="457200" lvl="1" indent="0" eaLnBrk="1" hangingPunct="1">
              <a:buFont typeface="Arial" charset="0"/>
              <a:buNone/>
              <a:defRPr/>
            </a:pPr>
            <a:endParaRPr lang="en-US" sz="2600" dirty="0" smtClean="0"/>
          </a:p>
          <a:p>
            <a:pPr eaLnBrk="1" hangingPunct="1">
              <a:defRPr/>
            </a:pPr>
            <a:endParaRPr lang="en-US" sz="2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0"/>
            <a:ext cx="9144000" cy="952500"/>
          </a:xfrm>
        </p:spPr>
        <p:txBody>
          <a:bodyPr/>
          <a:lstStyle/>
          <a:p>
            <a:r>
              <a:rPr lang="en-US" sz="4000" b="1" smtClean="0"/>
              <a:t>What’s Included and Excluded</a:t>
            </a:r>
          </a:p>
        </p:txBody>
      </p:sp>
      <p:sp>
        <p:nvSpPr>
          <p:cNvPr id="5123" name="Content Placeholder 2"/>
          <p:cNvSpPr>
            <a:spLocks noGrp="1"/>
          </p:cNvSpPr>
          <p:nvPr>
            <p:ph idx="1"/>
          </p:nvPr>
        </p:nvSpPr>
        <p:spPr>
          <a:xfrm>
            <a:off x="457629" y="1355725"/>
            <a:ext cx="8228742" cy="4770438"/>
          </a:xfrm>
        </p:spPr>
        <p:txBody>
          <a:bodyPr/>
          <a:lstStyle/>
          <a:p>
            <a:pPr>
              <a:defRPr/>
            </a:pPr>
            <a:r>
              <a:rPr lang="en-US" sz="2800" dirty="0" smtClean="0"/>
              <a:t>Included:</a:t>
            </a:r>
          </a:p>
          <a:p>
            <a:pPr lvl="1">
              <a:defRPr/>
            </a:pPr>
            <a:r>
              <a:rPr lang="en-US" sz="2400" dirty="0" smtClean="0"/>
              <a:t>Audit and verification costs*</a:t>
            </a:r>
          </a:p>
          <a:p>
            <a:pPr lvl="1">
              <a:defRPr/>
            </a:pPr>
            <a:r>
              <a:rPr lang="en-US" sz="2400" dirty="0" smtClean="0"/>
              <a:t>Design and ESCO fees</a:t>
            </a:r>
          </a:p>
          <a:p>
            <a:pPr lvl="1">
              <a:defRPr/>
            </a:pPr>
            <a:r>
              <a:rPr lang="en-US" sz="2400" dirty="0" smtClean="0"/>
              <a:t>Construction costs</a:t>
            </a:r>
          </a:p>
          <a:p>
            <a:pPr>
              <a:defRPr/>
            </a:pPr>
            <a:r>
              <a:rPr lang="en-US" sz="2800" dirty="0" smtClean="0"/>
              <a:t>Cannot include:</a:t>
            </a:r>
          </a:p>
          <a:p>
            <a:pPr lvl="1">
              <a:defRPr/>
            </a:pPr>
            <a:r>
              <a:rPr lang="en-US" sz="2400" dirty="0" smtClean="0"/>
              <a:t>Maintenance agreements</a:t>
            </a:r>
          </a:p>
          <a:p>
            <a:pPr lvl="1">
              <a:defRPr/>
            </a:pPr>
            <a:r>
              <a:rPr lang="en-US" sz="2400" dirty="0" smtClean="0"/>
              <a:t>Energy Savings guarantees </a:t>
            </a:r>
          </a:p>
          <a:p>
            <a:pPr lvl="1">
              <a:defRPr/>
            </a:pPr>
            <a:r>
              <a:rPr lang="en-US" sz="2400" dirty="0" smtClean="0"/>
              <a:t>Maintenance services after warranty</a:t>
            </a:r>
            <a:endParaRPr lang="en-US" sz="2400" dirty="0"/>
          </a:p>
          <a:p>
            <a:pPr marL="457200" lvl="1" indent="0">
              <a:buFont typeface="Arial" charset="0"/>
              <a:buNone/>
              <a:defRPr/>
            </a:pPr>
            <a:endParaRPr lang="en-US" sz="2400" dirty="0" smtClean="0"/>
          </a:p>
          <a:p>
            <a:pPr marL="457200" lvl="1" indent="0">
              <a:buFont typeface="Arial" charset="0"/>
              <a:buNone/>
              <a:defRPr/>
            </a:pPr>
            <a:r>
              <a:rPr lang="en-US" sz="1800" dirty="0" smtClean="0"/>
              <a:t>*audit and verification fees can be financed but do not need to be offset by energy savings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9144000" cy="952500"/>
          </a:xfrm>
        </p:spPr>
        <p:txBody>
          <a:bodyPr/>
          <a:lstStyle/>
          <a:p>
            <a:r>
              <a:rPr lang="en-US" sz="4000" b="1" smtClean="0"/>
              <a:t>How are savings calculated?</a:t>
            </a:r>
          </a:p>
        </p:txBody>
      </p:sp>
      <p:sp>
        <p:nvSpPr>
          <p:cNvPr id="9219" name="Content Placeholder 2"/>
          <p:cNvSpPr>
            <a:spLocks noGrp="1"/>
          </p:cNvSpPr>
          <p:nvPr>
            <p:ph idx="1"/>
          </p:nvPr>
        </p:nvSpPr>
        <p:spPr>
          <a:xfrm>
            <a:off x="457629" y="1355725"/>
            <a:ext cx="8228742" cy="4770438"/>
          </a:xfrm>
        </p:spPr>
        <p:txBody>
          <a:bodyPr/>
          <a:lstStyle/>
          <a:p>
            <a:r>
              <a:rPr lang="en-US" sz="2800" smtClean="0"/>
              <a:t>Start with repayment of debt obligation</a:t>
            </a:r>
          </a:p>
          <a:p>
            <a:endParaRPr lang="en-US" sz="2800" smtClean="0"/>
          </a:p>
          <a:p>
            <a:r>
              <a:rPr lang="en-US" sz="2800" smtClean="0"/>
              <a:t>Deductions:</a:t>
            </a:r>
          </a:p>
          <a:p>
            <a:pPr lvl="1"/>
            <a:r>
              <a:rPr lang="en-US" sz="2400" smtClean="0"/>
              <a:t>Energy savings</a:t>
            </a:r>
          </a:p>
          <a:p>
            <a:pPr lvl="1"/>
            <a:r>
              <a:rPr lang="en-US" sz="2400" smtClean="0"/>
              <a:t>DI or P4P grant funds</a:t>
            </a:r>
          </a:p>
          <a:p>
            <a:endParaRPr lang="en-US" sz="2800" smtClean="0"/>
          </a:p>
          <a:p>
            <a:r>
              <a:rPr lang="en-US" sz="2800" smtClean="0"/>
              <a:t>Energy savings and grant funds must equal or exceed cost of repayment</a:t>
            </a:r>
          </a:p>
          <a:p>
            <a:pPr lvl="1"/>
            <a:r>
              <a:rPr lang="en-US" sz="2400" smtClean="0"/>
              <a:t>A reasonable escalation of utility costs can be anticipated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4000" b="1" smtClean="0"/>
              <a:t>Sample Financing Assumptions</a:t>
            </a:r>
            <a:r>
              <a:rPr lang="en-US" sz="3600" smtClean="0"/>
              <a:t/>
            </a:r>
            <a:br>
              <a:rPr lang="en-US" sz="3600" smtClean="0"/>
            </a:br>
            <a:endParaRPr lang="en-US" smtClean="0"/>
          </a:p>
        </p:txBody>
      </p:sp>
      <p:graphicFrame>
        <p:nvGraphicFramePr>
          <p:cNvPr id="5" name="Content Placeholder 4"/>
          <p:cNvGraphicFramePr>
            <a:graphicFrameLocks noGrp="1"/>
          </p:cNvGraphicFramePr>
          <p:nvPr>
            <p:ph idx="1"/>
          </p:nvPr>
        </p:nvGraphicFramePr>
        <p:xfrm>
          <a:off x="451909" y="1417638"/>
          <a:ext cx="8234464" cy="3938588"/>
        </p:xfrm>
        <a:graphic>
          <a:graphicData uri="http://schemas.openxmlformats.org/drawingml/2006/table">
            <a:tbl>
              <a:tblPr>
                <a:tableStyleId>{5C22544A-7EE6-4342-B048-85BDC9FD1C3A}</a:tableStyleId>
              </a:tblPr>
              <a:tblGrid>
                <a:gridCol w="706817"/>
                <a:gridCol w="942742"/>
                <a:gridCol w="948455"/>
                <a:gridCol w="948455"/>
                <a:gridCol w="1842630"/>
                <a:gridCol w="948455"/>
                <a:gridCol w="948455"/>
                <a:gridCol w="948455"/>
              </a:tblGrid>
              <a:tr h="231178">
                <a:tc gridSpan="2">
                  <a:txBody>
                    <a:bodyPr/>
                    <a:lstStyle/>
                    <a:p>
                      <a:pPr algn="l" fontAlgn="b"/>
                      <a:r>
                        <a:rPr lang="en-US" sz="1400" u="none" strike="noStrike" dirty="0">
                          <a:effectLst/>
                        </a:rPr>
                        <a:t>Construction costs:</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r" fontAlgn="b"/>
                      <a:r>
                        <a:rPr lang="en-US" sz="1400" u="none" strike="noStrike" dirty="0">
                          <a:effectLst/>
                        </a:rPr>
                        <a:t>$3,385,000</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r>
                        <a:rPr lang="en-US" sz="1400" u="none" strike="noStrike" dirty="0">
                          <a:effectLst/>
                        </a:rPr>
                        <a:t>Average Repayment</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ctr" fontAlgn="b"/>
                      <a:r>
                        <a:rPr lang="en-US" sz="1400" u="none" strike="noStrike" dirty="0">
                          <a:effectLst/>
                        </a:rPr>
                        <a:t>($423,740)</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gridSpan="2">
                  <a:txBody>
                    <a:bodyPr/>
                    <a:lstStyle/>
                    <a:p>
                      <a:pPr algn="l" fontAlgn="b"/>
                      <a:r>
                        <a:rPr lang="en-US" sz="1400" u="none" strike="noStrike" dirty="0">
                          <a:effectLst/>
                        </a:rPr>
                        <a:t>Soft Costs</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r" fontAlgn="b"/>
                      <a:r>
                        <a:rPr lang="en-US" sz="1400" u="sng" strike="noStrike" dirty="0">
                          <a:effectLst/>
                        </a:rPr>
                        <a:t>$1,450,000</a:t>
                      </a:r>
                      <a:endParaRPr lang="en-US" sz="1400" b="1" i="0" u="sng"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gridSpan="2">
                  <a:txBody>
                    <a:bodyPr/>
                    <a:lstStyle/>
                    <a:p>
                      <a:pPr algn="l" fontAlgn="b"/>
                      <a:r>
                        <a:rPr lang="en-US" sz="1400" u="none" strike="noStrike" dirty="0">
                          <a:effectLst/>
                        </a:rPr>
                        <a:t>Average Energy Savings</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ctr" fontAlgn="b"/>
                      <a:r>
                        <a:rPr lang="en-US" sz="1400" u="none" strike="noStrike" dirty="0">
                          <a:effectLst/>
                        </a:rPr>
                        <a:t>$438,764 </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gridSpan="2">
                  <a:txBody>
                    <a:bodyPr/>
                    <a:lstStyle/>
                    <a:p>
                      <a:pPr algn="l" fontAlgn="b"/>
                      <a:r>
                        <a:rPr lang="en-US" sz="1400" u="none" strike="noStrike" dirty="0">
                          <a:effectLst/>
                        </a:rPr>
                        <a:t>Total Project Costs</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r" fontAlgn="b"/>
                      <a:r>
                        <a:rPr lang="en-US" sz="1400" u="none" strike="noStrike" dirty="0">
                          <a:effectLst/>
                        </a:rPr>
                        <a:t>$4,835,000</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gridSpan="2">
                  <a:txBody>
                    <a:bodyPr/>
                    <a:lstStyle/>
                    <a:p>
                      <a:pPr algn="l" fontAlgn="b"/>
                      <a:r>
                        <a:rPr lang="en-US" sz="1400" u="none" strike="noStrike" dirty="0">
                          <a:effectLst/>
                        </a:rPr>
                        <a:t>Rebate &amp; Incentives Years 1 &amp; 2 *</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ctr" fontAlgn="b"/>
                      <a:r>
                        <a:rPr lang="en-US" sz="1400" u="none" strike="noStrike" dirty="0">
                          <a:effectLst/>
                        </a:rPr>
                        <a:t>$300,000 </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gridSpan="2">
                  <a:txBody>
                    <a:bodyPr/>
                    <a:lstStyle/>
                    <a:p>
                      <a:pPr algn="l" fontAlgn="b"/>
                      <a:r>
                        <a:rPr lang="en-US" sz="1400" u="none" strike="noStrike" dirty="0">
                          <a:effectLst/>
                        </a:rPr>
                        <a:t>Gross Average Savings (No </a:t>
                      </a:r>
                      <a:r>
                        <a:rPr lang="en-US" sz="1400" u="none" strike="noStrike" dirty="0" smtClean="0">
                          <a:effectLst/>
                        </a:rPr>
                        <a:t>M&amp;V)</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ctr" fontAlgn="b"/>
                      <a:r>
                        <a:rPr lang="en-US" sz="1400" u="none" strike="noStrike" dirty="0">
                          <a:effectLst/>
                        </a:rPr>
                        <a:t>$55,024 </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gridSpan="2">
                  <a:txBody>
                    <a:bodyPr/>
                    <a:lstStyle/>
                    <a:p>
                      <a:pPr algn="l" fontAlgn="b"/>
                      <a:r>
                        <a:rPr lang="en-US" sz="1400" u="none" strike="noStrike" dirty="0">
                          <a:effectLst/>
                        </a:rPr>
                        <a:t>Borrowing Term</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r" fontAlgn="b"/>
                      <a:r>
                        <a:rPr lang="en-US" sz="1400" u="none" strike="noStrike" dirty="0">
                          <a:effectLst/>
                        </a:rPr>
                        <a:t>15 Years</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ctr"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gridSpan="2">
                  <a:txBody>
                    <a:bodyPr/>
                    <a:lstStyle/>
                    <a:p>
                      <a:pPr algn="l" fontAlgn="b"/>
                      <a:r>
                        <a:rPr lang="en-US" sz="1400" u="none" strike="noStrike" dirty="0">
                          <a:effectLst/>
                        </a:rPr>
                        <a:t>Interest Rate</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r" fontAlgn="b"/>
                      <a:r>
                        <a:rPr lang="en-US" sz="1400" u="none" strike="noStrike" dirty="0">
                          <a:effectLst/>
                        </a:rPr>
                        <a:t>3.50%</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r>
                        <a:rPr lang="en-US" sz="1400" u="none" strike="noStrike" dirty="0">
                          <a:effectLst/>
                        </a:rPr>
                        <a:t>Annual </a:t>
                      </a:r>
                      <a:r>
                        <a:rPr lang="en-US" sz="1400" u="none" strike="noStrike" dirty="0" smtClean="0">
                          <a:effectLst/>
                        </a:rPr>
                        <a:t>M&amp;V</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ctr" fontAlgn="b"/>
                      <a:r>
                        <a:rPr lang="en-US" sz="1400" u="none" strike="noStrike" dirty="0">
                          <a:effectLst/>
                        </a:rPr>
                        <a:t>$20,000</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r>
                        <a:rPr lang="en-US" sz="1400" u="none" strike="noStrike" dirty="0">
                          <a:effectLst/>
                        </a:rPr>
                        <a:t>Net Annual Savings</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ctr" fontAlgn="b"/>
                      <a:r>
                        <a:rPr lang="en-US" sz="1400" u="none" strike="noStrike" dirty="0">
                          <a:effectLst/>
                        </a:rPr>
                        <a:t>$35,024</a:t>
                      </a:r>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ctr"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gridSpan="3">
                  <a:txBody>
                    <a:bodyPr/>
                    <a:lstStyle/>
                    <a:p>
                      <a:pPr algn="l" fontAlgn="b"/>
                      <a:r>
                        <a:rPr lang="en-US" sz="1400" u="none" strike="noStrike" dirty="0">
                          <a:effectLst/>
                        </a:rPr>
                        <a:t>Additional Assumptions:</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gridSpan="8">
                  <a:txBody>
                    <a:bodyPr/>
                    <a:lstStyle/>
                    <a:p>
                      <a:pPr algn="l" fontAlgn="b"/>
                      <a:r>
                        <a:rPr lang="en-US" sz="1400" u="none" strike="noStrike" dirty="0">
                          <a:effectLst/>
                        </a:rPr>
                        <a:t>30% Soft Costs including professional fees (ESCO and/or architect and engineering), financing costs and </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1178">
                <a:tc gridSpan="2">
                  <a:txBody>
                    <a:bodyPr/>
                    <a:lstStyle/>
                    <a:p>
                      <a:pPr algn="l" fontAlgn="b"/>
                      <a:r>
                        <a:rPr lang="en-US" sz="1400" u="none" strike="noStrike" dirty="0">
                          <a:effectLst/>
                        </a:rPr>
                        <a:t>related soft costs</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gridSpan="8">
                  <a:txBody>
                    <a:bodyPr/>
                    <a:lstStyle/>
                    <a:p>
                      <a:pPr algn="l" fontAlgn="b"/>
                      <a:r>
                        <a:rPr lang="en-US" sz="1400" u="none" strike="noStrike" dirty="0">
                          <a:effectLst/>
                        </a:rPr>
                        <a:t>* realized in first 2 years; amortization customized to match projected savings and incentive stream</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1178">
                <a:tc>
                  <a:txBody>
                    <a:bodyPr/>
                    <a:lstStyle/>
                    <a:p>
                      <a:pPr algn="l" fontAlgn="b"/>
                      <a:endParaRPr lang="en-US" sz="1400" b="1"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1178">
                <a:tc gridSpan="8">
                  <a:txBody>
                    <a:bodyPr/>
                    <a:lstStyle/>
                    <a:p>
                      <a:pPr algn="l" fontAlgn="b"/>
                      <a:r>
                        <a:rPr lang="en-US" sz="1400" u="none" strike="noStrike" dirty="0" smtClean="0">
                          <a:effectLst/>
                        </a:rPr>
                        <a:t>Annual measurement and verification costs are needed if guarantee is selected.  These costs cannot </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1178">
                <a:tc gridSpan="5">
                  <a:txBody>
                    <a:bodyPr/>
                    <a:lstStyle/>
                    <a:p>
                      <a:pPr algn="l" fontAlgn="b"/>
                      <a:r>
                        <a:rPr lang="en-US" sz="1400" u="none" strike="noStrike" dirty="0">
                          <a:effectLst/>
                        </a:rPr>
                        <a:t>be financed but should be considered in cash flow.</a:t>
                      </a:r>
                      <a:endParaRPr lang="en-US" sz="1400" b="1" i="0" u="none" strike="noStrike" dirty="0">
                        <a:solidFill>
                          <a:srgbClr val="000000"/>
                        </a:solidFill>
                        <a:effectLst/>
                        <a:latin typeface="Times New Roman"/>
                      </a:endParaRPr>
                    </a:p>
                  </a:txBody>
                  <a:tcPr marL="8562" marR="8562" marT="856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c>
                  <a:txBody>
                    <a:bodyPr/>
                    <a:lstStyle/>
                    <a:p>
                      <a:pPr algn="l" fontAlgn="b"/>
                      <a:endParaRPr lang="en-US" sz="1400" b="0" i="0" u="none" strike="noStrike" dirty="0">
                        <a:solidFill>
                          <a:srgbClr val="000000"/>
                        </a:solidFill>
                        <a:effectLst/>
                        <a:latin typeface="Times New Roman"/>
                      </a:endParaRPr>
                    </a:p>
                  </a:txBody>
                  <a:tcPr marL="8562" marR="8562" marT="8563" marB="0" anchor="b"/>
                </a:tc>
              </a:tr>
              <a:tr h="239740">
                <a:tc>
                  <a:txBody>
                    <a:bodyPr/>
                    <a:lstStyle/>
                    <a:p>
                      <a:pPr algn="l" fontAlgn="b"/>
                      <a:endParaRPr lang="en-US" sz="1400" b="0" i="0" u="none" strike="noStrike" dirty="0">
                        <a:solidFill>
                          <a:srgbClr val="000000"/>
                        </a:solidFill>
                        <a:effectLst/>
                        <a:latin typeface="Calibri"/>
                      </a:endParaRPr>
                    </a:p>
                  </a:txBody>
                  <a:tcPr marL="8562" marR="8562" marT="8563" marB="0" anchor="b"/>
                </a:tc>
                <a:tc>
                  <a:txBody>
                    <a:bodyPr/>
                    <a:lstStyle/>
                    <a:p>
                      <a:pPr algn="l" fontAlgn="b"/>
                      <a:endParaRPr lang="en-US" sz="1400" b="0" i="0" u="none" strike="noStrike" dirty="0">
                        <a:solidFill>
                          <a:srgbClr val="000000"/>
                        </a:solidFill>
                        <a:effectLst/>
                        <a:latin typeface="Calibri"/>
                      </a:endParaRPr>
                    </a:p>
                  </a:txBody>
                  <a:tcPr marL="8562" marR="8562" marT="8563" marB="0" anchor="b"/>
                </a:tc>
                <a:tc>
                  <a:txBody>
                    <a:bodyPr/>
                    <a:lstStyle/>
                    <a:p>
                      <a:pPr algn="l" fontAlgn="b"/>
                      <a:endParaRPr lang="en-US" sz="1400" b="0" i="0" u="none" strike="noStrike" dirty="0">
                        <a:solidFill>
                          <a:srgbClr val="000000"/>
                        </a:solidFill>
                        <a:effectLst/>
                        <a:latin typeface="Calibri"/>
                      </a:endParaRPr>
                    </a:p>
                  </a:txBody>
                  <a:tcPr marL="8562" marR="8562" marT="8563" marB="0" anchor="b"/>
                </a:tc>
                <a:tc>
                  <a:txBody>
                    <a:bodyPr/>
                    <a:lstStyle/>
                    <a:p>
                      <a:pPr algn="l" fontAlgn="b"/>
                      <a:endParaRPr lang="en-US" sz="1400" b="0" i="0" u="none" strike="noStrike" dirty="0">
                        <a:solidFill>
                          <a:srgbClr val="000000"/>
                        </a:solidFill>
                        <a:effectLst/>
                        <a:latin typeface="Calibri"/>
                      </a:endParaRPr>
                    </a:p>
                  </a:txBody>
                  <a:tcPr marL="8562" marR="8562" marT="8563" marB="0" anchor="b"/>
                </a:tc>
                <a:tc>
                  <a:txBody>
                    <a:bodyPr/>
                    <a:lstStyle/>
                    <a:p>
                      <a:pPr algn="l" fontAlgn="b"/>
                      <a:endParaRPr lang="en-US" sz="1400" b="0" i="0" u="none" strike="noStrike" dirty="0">
                        <a:solidFill>
                          <a:srgbClr val="000000"/>
                        </a:solidFill>
                        <a:effectLst/>
                        <a:latin typeface="Calibri"/>
                      </a:endParaRPr>
                    </a:p>
                  </a:txBody>
                  <a:tcPr marL="8562" marR="8562" marT="8563" marB="0" anchor="b"/>
                </a:tc>
                <a:tc>
                  <a:txBody>
                    <a:bodyPr/>
                    <a:lstStyle/>
                    <a:p>
                      <a:pPr algn="l" fontAlgn="b"/>
                      <a:endParaRPr lang="en-US" sz="1400" b="0" i="0" u="none" strike="noStrike" dirty="0">
                        <a:solidFill>
                          <a:srgbClr val="000000"/>
                        </a:solidFill>
                        <a:effectLst/>
                        <a:latin typeface="Calibri"/>
                      </a:endParaRPr>
                    </a:p>
                  </a:txBody>
                  <a:tcPr marL="8562" marR="8562" marT="8563" marB="0" anchor="b"/>
                </a:tc>
                <a:tc>
                  <a:txBody>
                    <a:bodyPr/>
                    <a:lstStyle/>
                    <a:p>
                      <a:pPr algn="l" fontAlgn="b"/>
                      <a:endParaRPr lang="en-US" sz="1400" b="0" i="0" u="none" strike="noStrike" dirty="0">
                        <a:solidFill>
                          <a:srgbClr val="000000"/>
                        </a:solidFill>
                        <a:effectLst/>
                        <a:latin typeface="Calibri"/>
                      </a:endParaRPr>
                    </a:p>
                  </a:txBody>
                  <a:tcPr marL="8562" marR="8562" marT="8563" marB="0" anchor="b"/>
                </a:tc>
                <a:tc>
                  <a:txBody>
                    <a:bodyPr/>
                    <a:lstStyle/>
                    <a:p>
                      <a:pPr algn="l" fontAlgn="b"/>
                      <a:endParaRPr lang="en-US" sz="1400" b="0" i="0" u="none" strike="noStrike" dirty="0">
                        <a:solidFill>
                          <a:srgbClr val="000000"/>
                        </a:solidFill>
                        <a:effectLst/>
                        <a:latin typeface="Calibri"/>
                      </a:endParaRPr>
                    </a:p>
                  </a:txBody>
                  <a:tcPr marL="8562" marR="8562" marT="8563" marB="0" anchor="b"/>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4000" b="1" dirty="0" smtClean="0"/>
              <a:t>Sample Cash Flow</a:t>
            </a:r>
            <a:r>
              <a:rPr lang="en-US" sz="4000" dirty="0" smtClean="0">
                <a:latin typeface="Trebuchet MS" pitchFamily="34" charset="0"/>
              </a:rPr>
              <a:t/>
            </a:r>
            <a:br>
              <a:rPr lang="en-US" sz="4000" dirty="0" smtClean="0">
                <a:latin typeface="Trebuchet MS" pitchFamily="34" charset="0"/>
              </a:rPr>
            </a:br>
            <a:endParaRPr lang="en-US" sz="4000" dirty="0" smtClean="0">
              <a:latin typeface="Trebuchet MS" pitchFamily="34" charset="0"/>
            </a:endParaRPr>
          </a:p>
        </p:txBody>
      </p:sp>
      <p:graphicFrame>
        <p:nvGraphicFramePr>
          <p:cNvPr id="4" name="Content Placeholder 3"/>
          <p:cNvGraphicFramePr>
            <a:graphicFrameLocks noGrp="1"/>
          </p:cNvGraphicFramePr>
          <p:nvPr>
            <p:ph idx="1"/>
          </p:nvPr>
        </p:nvGraphicFramePr>
        <p:xfrm>
          <a:off x="795130" y="1104901"/>
          <a:ext cx="7565178" cy="4533909"/>
        </p:xfrm>
        <a:graphic>
          <a:graphicData uri="http://schemas.openxmlformats.org/drawingml/2006/table">
            <a:tbl>
              <a:tblPr>
                <a:tableStyleId>{5C22544A-7EE6-4342-B048-85BDC9FD1C3A}</a:tableStyleId>
              </a:tblPr>
              <a:tblGrid>
                <a:gridCol w="844648"/>
                <a:gridCol w="957845"/>
                <a:gridCol w="957845"/>
                <a:gridCol w="957845"/>
                <a:gridCol w="957845"/>
                <a:gridCol w="957845"/>
                <a:gridCol w="957845"/>
                <a:gridCol w="973460"/>
              </a:tblGrid>
              <a:tr h="247277">
                <a:tc gridSpan="8">
                  <a:txBody>
                    <a:bodyPr/>
                    <a:lstStyle/>
                    <a:p>
                      <a:pPr algn="ctr" fontAlgn="ctr"/>
                      <a:r>
                        <a:rPr lang="en-US" sz="1500" u="none" strike="noStrike" dirty="0">
                          <a:effectLst/>
                        </a:rPr>
                        <a:t>New Jersey Local Unit</a:t>
                      </a:r>
                      <a:endParaRPr lang="en-US" sz="1500" b="1" i="0" u="none" strike="noStrike" dirty="0">
                        <a:solidFill>
                          <a:srgbClr val="000000"/>
                        </a:solidFill>
                        <a:effectLst/>
                        <a:latin typeface="Times New Roman"/>
                      </a:endParaRPr>
                    </a:p>
                  </a:txBody>
                  <a:tcPr marL="8798" marR="8798" marT="8799"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7277">
                <a:tc gridSpan="8">
                  <a:txBody>
                    <a:bodyPr/>
                    <a:lstStyle/>
                    <a:p>
                      <a:pPr algn="ctr" fontAlgn="b"/>
                      <a:r>
                        <a:rPr lang="en-US" sz="1500" u="none" strike="noStrike" dirty="0">
                          <a:effectLst/>
                        </a:rPr>
                        <a:t>Sample Cash Flow Analysis for ESIP</a:t>
                      </a:r>
                      <a:endParaRPr lang="en-US" sz="1500" b="1" i="0" u="none" strike="noStrike" dirty="0">
                        <a:solidFill>
                          <a:srgbClr val="000000"/>
                        </a:solidFill>
                        <a:effectLst/>
                        <a:latin typeface="Times New Roman"/>
                      </a:endParaRPr>
                    </a:p>
                  </a:txBody>
                  <a:tcPr marL="8798" marR="8798" marT="8799" marB="0" anchor="b">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2327">
                <a:tc>
                  <a:txBody>
                    <a:bodyPr/>
                    <a:lstStyle/>
                    <a:p>
                      <a:pPr algn="l" fontAlgn="b"/>
                      <a:endParaRPr lang="en-US" sz="10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a:txBody>
                    <a:bodyPr/>
                    <a:lstStyle/>
                    <a:p>
                      <a:pPr algn="l" fontAlgn="b"/>
                      <a:endParaRPr lang="en-US" sz="10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tcPr>
                </a:tc>
                <a:tc>
                  <a:txBody>
                    <a:bodyPr/>
                    <a:lstStyle/>
                    <a:p>
                      <a:pPr algn="l" fontAlgn="b"/>
                      <a:endParaRPr lang="en-US" sz="10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tcPr>
                </a:tc>
                <a:tc>
                  <a:txBody>
                    <a:bodyPr/>
                    <a:lstStyle/>
                    <a:p>
                      <a:pPr algn="l" fontAlgn="b"/>
                      <a:endParaRPr lang="en-US" sz="10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tcPr>
                </a:tc>
                <a:tc>
                  <a:txBody>
                    <a:bodyPr/>
                    <a:lstStyle/>
                    <a:p>
                      <a:pPr algn="l" fontAlgn="b"/>
                      <a:endParaRPr lang="en-US" sz="10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tcPr>
                </a:tc>
                <a:tc>
                  <a:txBody>
                    <a:bodyPr/>
                    <a:lstStyle/>
                    <a:p>
                      <a:pPr algn="l" fontAlgn="b"/>
                      <a:endParaRPr lang="en-US" sz="10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tcPr>
                </a:tc>
                <a:tc>
                  <a:txBody>
                    <a:bodyPr/>
                    <a:lstStyle/>
                    <a:p>
                      <a:pPr algn="l" fontAlgn="b"/>
                      <a:endParaRPr lang="en-US" sz="10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tcPr>
                </a:tc>
                <a:tc>
                  <a:txBody>
                    <a:bodyPr/>
                    <a:lstStyle/>
                    <a:p>
                      <a:pPr algn="l" fontAlgn="b"/>
                      <a:endParaRPr lang="en-US" sz="10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r>
              <a:tr h="192327">
                <a:tc>
                  <a:txBody>
                    <a:bodyPr/>
                    <a:lstStyle/>
                    <a:p>
                      <a:pPr algn="l" fontAlgn="b"/>
                      <a:r>
                        <a:rPr lang="en-US" sz="1100" u="none" strike="noStrike" dirty="0">
                          <a:effectLst/>
                        </a:rPr>
                        <a:t> </a:t>
                      </a:r>
                      <a:endParaRPr lang="en-US" sz="1100" b="1"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l" fontAlgn="b"/>
                      <a:r>
                        <a:rPr lang="en-US" sz="1100" u="none" strike="noStrike" dirty="0">
                          <a:effectLst/>
                        </a:rPr>
                        <a:t> </a:t>
                      </a:r>
                      <a:endParaRPr lang="en-US" sz="1100" b="1" i="0" u="none" strike="noStrike" dirty="0">
                        <a:solidFill>
                          <a:srgbClr val="000000"/>
                        </a:solidFill>
                        <a:effectLst/>
                        <a:latin typeface="Times New Roman"/>
                      </a:endParaRPr>
                    </a:p>
                  </a:txBody>
                  <a:tcPr marL="8798" marR="8798" marT="8799" marB="0" anchor="b"/>
                </a:tc>
                <a:tc>
                  <a:txBody>
                    <a:bodyPr/>
                    <a:lstStyle/>
                    <a:p>
                      <a:pPr algn="l" fontAlgn="b"/>
                      <a:r>
                        <a:rPr lang="en-US" sz="1100" u="none" strike="noStrike" dirty="0">
                          <a:effectLst/>
                        </a:rPr>
                        <a:t> </a:t>
                      </a:r>
                      <a:endParaRPr lang="en-US" sz="1100" b="1" i="0" u="none" strike="noStrike" dirty="0">
                        <a:solidFill>
                          <a:srgbClr val="000000"/>
                        </a:solidFill>
                        <a:effectLst/>
                        <a:latin typeface="Times New Roman"/>
                      </a:endParaRPr>
                    </a:p>
                  </a:txBody>
                  <a:tcPr marL="8798" marR="8798" marT="8799" marB="0" anchor="b"/>
                </a:tc>
                <a:tc>
                  <a:txBody>
                    <a:bodyPr/>
                    <a:lstStyle/>
                    <a:p>
                      <a:pPr algn="l" fontAlgn="b"/>
                      <a:r>
                        <a:rPr lang="en-US" sz="1100" u="none" strike="noStrike" dirty="0">
                          <a:effectLst/>
                        </a:rPr>
                        <a:t> </a:t>
                      </a:r>
                      <a:endParaRPr lang="en-US" sz="1100" b="1" i="0" u="none" strike="noStrike" dirty="0">
                        <a:solidFill>
                          <a:srgbClr val="000000"/>
                        </a:solidFill>
                        <a:effectLst/>
                        <a:latin typeface="Times New Roman"/>
                      </a:endParaRPr>
                    </a:p>
                  </a:txBody>
                  <a:tcPr marL="8798" marR="8798" marT="8799" marB="0" anchor="b"/>
                </a:tc>
                <a:tc>
                  <a:txBody>
                    <a:bodyPr/>
                    <a:lstStyle/>
                    <a:p>
                      <a:pPr algn="l" fontAlgn="b"/>
                      <a:r>
                        <a:rPr lang="en-US" sz="1100" u="none" strike="noStrike" dirty="0">
                          <a:effectLst/>
                        </a:rPr>
                        <a:t> </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Annual </a:t>
                      </a:r>
                      <a:endParaRPr lang="en-US" sz="1100" b="1" i="0" u="none" strike="noStrike" dirty="0">
                        <a:solidFill>
                          <a:srgbClr val="000000"/>
                        </a:solidFill>
                        <a:effectLst/>
                        <a:latin typeface="Times New Roman"/>
                      </a:endParaRPr>
                    </a:p>
                  </a:txBody>
                  <a:tcPr marL="8798" marR="8798" marT="8799" marB="0" anchor="b"/>
                </a:tc>
                <a:tc>
                  <a:txBody>
                    <a:bodyPr/>
                    <a:lstStyle/>
                    <a:p>
                      <a:pPr algn="l" fontAlgn="b"/>
                      <a:r>
                        <a:rPr lang="en-US" sz="1100" u="none" strike="noStrike" dirty="0">
                          <a:effectLst/>
                        </a:rPr>
                        <a:t> </a:t>
                      </a:r>
                      <a:endParaRPr lang="en-US" sz="1100" b="1" i="0" u="none" strike="noStrike" dirty="0">
                        <a:solidFill>
                          <a:srgbClr val="000000"/>
                        </a:solidFill>
                        <a:effectLst/>
                        <a:latin typeface="Times New Roman"/>
                      </a:endParaRPr>
                    </a:p>
                  </a:txBody>
                  <a:tcPr marL="8798" marR="8798" marT="8799" marB="0" anchor="b"/>
                </a:tc>
                <a:tc>
                  <a:txBody>
                    <a:bodyPr/>
                    <a:lstStyle/>
                    <a:p>
                      <a:pPr algn="l" fontAlgn="b"/>
                      <a:r>
                        <a:rPr lang="en-US" sz="1100" u="none" strike="noStrike" dirty="0">
                          <a:effectLst/>
                        </a:rPr>
                        <a:t> </a:t>
                      </a:r>
                      <a:endParaRPr lang="en-US" sz="1100" b="1"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 </a:t>
                      </a:r>
                      <a:endParaRPr lang="en-US" sz="1100" b="1"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ctr" fontAlgn="b"/>
                      <a:r>
                        <a:rPr lang="en-US" sz="1100" u="none" strike="noStrike" dirty="0">
                          <a:effectLst/>
                        </a:rPr>
                        <a:t>Annual</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Annual Energy</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Energy Rebates</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Gross </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smtClean="0">
                          <a:effectLst/>
                        </a:rPr>
                        <a:t>Measurement </a:t>
                      </a:r>
                      <a:r>
                        <a:rPr lang="en-US" sz="1100" u="none" strike="noStrike" dirty="0">
                          <a:effectLst/>
                        </a:rPr>
                        <a:t>&amp;</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Net</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Financing and</a:t>
                      </a:r>
                      <a:endParaRPr lang="en-US" sz="1100" b="1"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83656">
                <a:tc>
                  <a:txBody>
                    <a:bodyPr/>
                    <a:lstStyle/>
                    <a:p>
                      <a:pPr algn="ctr" fontAlgn="b"/>
                      <a:r>
                        <a:rPr lang="en-US" sz="1100" u="none" strike="noStrike" dirty="0">
                          <a:effectLst/>
                        </a:rPr>
                        <a:t>Year</a:t>
                      </a:r>
                      <a:endParaRPr lang="en-US" sz="1100" b="1"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ctr" fontAlgn="b"/>
                      <a:r>
                        <a:rPr lang="en-US" sz="1100" u="none" strike="noStrike" dirty="0">
                          <a:effectLst/>
                        </a:rPr>
                        <a:t>Repayment</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 Savings</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and Incentives</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Annual Savings</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b="0" i="0" u="none" strike="noStrike" dirty="0" smtClean="0">
                          <a:solidFill>
                            <a:schemeClr val="dk1"/>
                          </a:solidFill>
                          <a:effectLst/>
                          <a:latin typeface="+mn-lt"/>
                        </a:rPr>
                        <a:t>Verification</a:t>
                      </a:r>
                      <a:endParaRPr lang="en-US" sz="1100" b="1" i="0" u="none" strike="noStrike" dirty="0">
                        <a:solidFill>
                          <a:srgbClr val="000000"/>
                        </a:solidFill>
                        <a:effectLst/>
                        <a:latin typeface="Times New Roman"/>
                      </a:endParaRPr>
                    </a:p>
                  </a:txBody>
                  <a:tcPr marL="8798" marR="8798" marT="8799" marB="0" anchor="b"/>
                </a:tc>
                <a:tc>
                  <a:txBody>
                    <a:bodyPr/>
                    <a:lstStyle/>
                    <a:p>
                      <a:pPr algn="ctr" fontAlgn="b"/>
                      <a:r>
                        <a:rPr lang="en-US" sz="1100" u="none" strike="noStrike" dirty="0">
                          <a:effectLst/>
                        </a:rPr>
                        <a:t>Annual Savings</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smtClean="0">
                          <a:effectLst/>
                        </a:rPr>
                        <a:t>M&amp;V </a:t>
                      </a:r>
                      <a:r>
                        <a:rPr lang="en-US" sz="1100" u="none" strike="noStrike" dirty="0">
                          <a:effectLst/>
                        </a:rPr>
                        <a:t>Coverage</a:t>
                      </a:r>
                      <a:endParaRPr lang="en-US" sz="1100" b="1"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 </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ctr" fontAlgn="b"/>
                      <a:endParaRPr lang="en-US" sz="1100" b="0" i="0" u="none" strike="noStrike" dirty="0">
                        <a:solidFill>
                          <a:srgbClr val="000000"/>
                        </a:solidFill>
                        <a:effectLst/>
                        <a:latin typeface="Times New Roman"/>
                      </a:endParaRPr>
                    </a:p>
                  </a:txBody>
                  <a:tcPr marL="8798" marR="8798" marT="8799" marB="0" anchor="b"/>
                </a:tc>
                <a:tc>
                  <a:txBody>
                    <a:bodyPr/>
                    <a:lstStyle/>
                    <a:p>
                      <a:pPr algn="ctr" fontAlgn="b"/>
                      <a:endParaRPr lang="en-US" sz="1100" b="0" i="0" u="none" strike="noStrike" dirty="0">
                        <a:solidFill>
                          <a:srgbClr val="000000"/>
                        </a:solidFill>
                        <a:effectLst/>
                        <a:latin typeface="Times New Roman"/>
                      </a:endParaRPr>
                    </a:p>
                  </a:txBody>
                  <a:tcPr marL="8798" marR="8798" marT="8799" marB="0" anchor="b"/>
                </a:tc>
                <a:tc>
                  <a:txBody>
                    <a:bodyPr/>
                    <a:lstStyle/>
                    <a:p>
                      <a:pPr algn="ctr" fontAlgn="b"/>
                      <a:endParaRPr lang="en-US" sz="1100" b="0" i="0" u="none" strike="noStrike" dirty="0">
                        <a:solidFill>
                          <a:srgbClr val="000000"/>
                        </a:solidFill>
                        <a:effectLst/>
                        <a:latin typeface="Times New Roman"/>
                      </a:endParaRPr>
                    </a:p>
                  </a:txBody>
                  <a:tcPr marL="8798" marR="8798" marT="8799" marB="0" anchor="b"/>
                </a:tc>
                <a:tc>
                  <a:txBody>
                    <a:bodyPr/>
                    <a:lstStyle/>
                    <a:p>
                      <a:pPr algn="ctr" fontAlgn="b"/>
                      <a:endParaRPr lang="en-US" sz="1100" b="0" i="0" u="none" strike="noStrike" dirty="0">
                        <a:solidFill>
                          <a:srgbClr val="000000"/>
                        </a:solidFill>
                        <a:effectLst/>
                        <a:latin typeface="Times New Roman"/>
                      </a:endParaRPr>
                    </a:p>
                  </a:txBody>
                  <a:tcPr marL="8798" marR="8798" marT="8799" marB="0" anchor="b"/>
                </a:tc>
                <a:tc>
                  <a:txBody>
                    <a:bodyPr/>
                    <a:lstStyle/>
                    <a:p>
                      <a:pPr algn="ctr" fontAlgn="b"/>
                      <a:endParaRPr lang="en-US" sz="1100" b="0" i="0" u="none" strike="noStrike" dirty="0">
                        <a:solidFill>
                          <a:srgbClr val="000000"/>
                        </a:solidFill>
                        <a:effectLst/>
                        <a:latin typeface="Times New Roman"/>
                      </a:endParaRPr>
                    </a:p>
                  </a:txBody>
                  <a:tcPr marL="8798" marR="8798" marT="8799" marB="0" anchor="b"/>
                </a:tc>
                <a:tc>
                  <a:txBody>
                    <a:bodyPr/>
                    <a:lstStyle/>
                    <a:p>
                      <a:pPr algn="ctr"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 </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1</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($619,225)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$305,000 </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$375,000 </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$60,775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$40,775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106%</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2</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($488,475)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$320,250 </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$225,000 </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$56,775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$36,775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107%</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3</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($281,750)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$336,263 </a:t>
                      </a:r>
                      <a:endParaRPr lang="en-US" sz="1100" b="0" i="0" u="none" strike="noStrike" dirty="0">
                        <a:solidFill>
                          <a:srgbClr val="000000"/>
                        </a:solidFill>
                        <a:effectLst/>
                        <a:latin typeface="Times New Roman"/>
                      </a:endParaRPr>
                    </a:p>
                  </a:txBody>
                  <a:tcPr marL="8798" marR="8798" marT="8799" marB="0" anchor="b"/>
                </a:tc>
                <a:tc>
                  <a:txBody>
                    <a:bodyPr/>
                    <a:lstStyle/>
                    <a:p>
                      <a:pPr algn="ctr"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$54,513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$34,513</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111%</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4</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($296,850)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$353,076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$56,226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$36,226</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111%</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5</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($316,250)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$370,729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$54,479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$34,479</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110%</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6</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($334,775)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$389,266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$54,491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$34,491</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110%</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7</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($352,425)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$408,729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$56,304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$36,304</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110%</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8</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($374,200)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$429,166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$54,966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$34,966</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109%</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9</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($399,925)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$450,624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$50,699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$30,699</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107%</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10</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($419,425)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$473,155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$53,730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$33,730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108%</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11</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($442,875)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$496,813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$53,938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$33,938</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107%</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12</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($470,100)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$521,654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$51,554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$31,554</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106%</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13</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($495,925)</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$547,736 </a:t>
                      </a:r>
                      <a:endParaRPr lang="en-US" sz="1100" b="0" i="0" u="none" strike="noStrike" dirty="0">
                        <a:solidFill>
                          <a:srgbClr val="000000"/>
                        </a:solidFill>
                        <a:effectLst/>
                        <a:latin typeface="Times New Roman"/>
                      </a:endParaRPr>
                    </a:p>
                  </a:txBody>
                  <a:tcPr marL="8798" marR="8798" marT="8799" marB="0" anchor="b"/>
                </a:tc>
                <a:tc>
                  <a:txBody>
                    <a:bodyPr/>
                    <a:lstStyle/>
                    <a:p>
                      <a:pPr algn="l" fontAlgn="b"/>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$51,811 </a:t>
                      </a:r>
                      <a:endParaRPr lang="en-US" sz="1100" b="1"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$31,811</a:t>
                      </a:r>
                      <a:endParaRPr lang="en-US" sz="1100" b="0" i="0" u="none" strike="noStrike" dirty="0">
                        <a:solidFill>
                          <a:srgbClr val="000000"/>
                        </a:solidFill>
                        <a:effectLst/>
                        <a:latin typeface="Times New Roman"/>
                      </a:endParaRPr>
                    </a:p>
                  </a:txBody>
                  <a:tcPr marL="8798" marR="8798" marT="8799" marB="0" anchor="b"/>
                </a:tc>
                <a:tc>
                  <a:txBody>
                    <a:bodyPr/>
                    <a:lstStyle/>
                    <a:p>
                      <a:pPr algn="r" fontAlgn="b"/>
                      <a:r>
                        <a:rPr lang="en-US" sz="1100" u="none" strike="noStrike" dirty="0">
                          <a:effectLst/>
                        </a:rPr>
                        <a:t>106%</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14</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tcPr>
                </a:tc>
                <a:tc>
                  <a:txBody>
                    <a:bodyPr/>
                    <a:lstStyle/>
                    <a:p>
                      <a:pPr algn="r" fontAlgn="b"/>
                      <a:r>
                        <a:rPr lang="en-US" sz="1100" u="none" strike="noStrike" dirty="0">
                          <a:effectLst/>
                        </a:rPr>
                        <a:t>($515,350)</a:t>
                      </a:r>
                      <a:endParaRPr lang="en-US" sz="1100" b="0" i="0" u="none" strike="noStrike" dirty="0">
                        <a:solidFill>
                          <a:srgbClr val="000000"/>
                        </a:solidFill>
                        <a:effectLst/>
                        <a:latin typeface="Times New Roman"/>
                      </a:endParaRPr>
                    </a:p>
                  </a:txBody>
                  <a:tcPr marL="8798" marR="8798" marT="8799" marB="0" anchor="b">
                    <a:lnB w="3175" cap="flat" cmpd="sng" algn="ctr">
                      <a:noFill/>
                      <a:prstDash val="solid"/>
                      <a:round/>
                      <a:headEnd type="none" w="med" len="med"/>
                      <a:tailEnd type="none" w="med" len="med"/>
                    </a:lnB>
                  </a:tcPr>
                </a:tc>
                <a:tc>
                  <a:txBody>
                    <a:bodyPr/>
                    <a:lstStyle/>
                    <a:p>
                      <a:pPr algn="r" fontAlgn="b"/>
                      <a:r>
                        <a:rPr lang="en-US" sz="1100" u="none" strike="noStrike" dirty="0">
                          <a:effectLst/>
                        </a:rPr>
                        <a:t>$575,123 </a:t>
                      </a:r>
                      <a:endParaRPr lang="en-US" sz="1100" b="0" i="0" u="none" strike="noStrike" dirty="0">
                        <a:solidFill>
                          <a:srgbClr val="000000"/>
                        </a:solidFill>
                        <a:effectLst/>
                        <a:latin typeface="Times New Roman"/>
                      </a:endParaRPr>
                    </a:p>
                  </a:txBody>
                  <a:tcPr marL="8798" marR="8798" marT="8799" marB="0" anchor="b">
                    <a:lnB w="3175" cap="flat" cmpd="sng" algn="ctr">
                      <a:no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Times New Roman"/>
                      </a:endParaRPr>
                    </a:p>
                  </a:txBody>
                  <a:tcPr marL="8798" marR="8798" marT="8799" marB="0" anchor="b">
                    <a:lnB w="3175" cap="flat" cmpd="sng" algn="ctr">
                      <a:noFill/>
                      <a:prstDash val="solid"/>
                      <a:round/>
                      <a:headEnd type="none" w="med" len="med"/>
                      <a:tailEnd type="none" w="med" len="med"/>
                    </a:lnB>
                  </a:tcPr>
                </a:tc>
                <a:tc>
                  <a:txBody>
                    <a:bodyPr/>
                    <a:lstStyle/>
                    <a:p>
                      <a:pPr algn="r" fontAlgn="b"/>
                      <a:r>
                        <a:rPr lang="en-US" sz="1100" u="none" strike="noStrike" dirty="0">
                          <a:effectLst/>
                        </a:rPr>
                        <a:t>$59,773 </a:t>
                      </a:r>
                      <a:endParaRPr lang="en-US" sz="1100" b="1" i="0" u="none" strike="noStrike" dirty="0">
                        <a:solidFill>
                          <a:srgbClr val="000000"/>
                        </a:solidFill>
                        <a:effectLst/>
                        <a:latin typeface="Times New Roman"/>
                      </a:endParaRPr>
                    </a:p>
                  </a:txBody>
                  <a:tcPr marL="8798" marR="8798" marT="8799" marB="0" anchor="b">
                    <a:lnB w="3175" cap="flat" cmpd="sng" algn="ctr">
                      <a:noFill/>
                      <a:prstDash val="solid"/>
                      <a:round/>
                      <a:headEnd type="none" w="med" len="med"/>
                      <a:tailEnd type="none" w="med" len="med"/>
                    </a:lnB>
                  </a:tcPr>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lnB w="3175" cap="flat" cmpd="sng" algn="ctr">
                      <a:noFill/>
                      <a:prstDash val="solid"/>
                      <a:round/>
                      <a:headEnd type="none" w="med" len="med"/>
                      <a:tailEnd type="none" w="med" len="med"/>
                    </a:lnB>
                  </a:tcPr>
                </a:tc>
                <a:tc>
                  <a:txBody>
                    <a:bodyPr/>
                    <a:lstStyle/>
                    <a:p>
                      <a:pPr algn="r" fontAlgn="b"/>
                      <a:r>
                        <a:rPr lang="en-US" sz="1100" u="none" strike="noStrike" dirty="0">
                          <a:effectLst/>
                        </a:rPr>
                        <a:t>$39,773</a:t>
                      </a:r>
                      <a:endParaRPr lang="en-US" sz="1100" b="0" i="0" u="none" strike="noStrike" dirty="0">
                        <a:solidFill>
                          <a:srgbClr val="000000"/>
                        </a:solidFill>
                        <a:effectLst/>
                        <a:latin typeface="Times New Roman"/>
                      </a:endParaRPr>
                    </a:p>
                  </a:txBody>
                  <a:tcPr marL="8798" marR="8798" marT="8799" marB="0" anchor="b">
                    <a:lnB w="3175" cap="flat" cmpd="sng" algn="ctr">
                      <a:noFill/>
                      <a:prstDash val="solid"/>
                      <a:round/>
                      <a:headEnd type="none" w="med" len="med"/>
                      <a:tailEnd type="none" w="med" len="med"/>
                    </a:lnB>
                  </a:tcPr>
                </a:tc>
                <a:tc>
                  <a:txBody>
                    <a:bodyPr/>
                    <a:lstStyle/>
                    <a:p>
                      <a:pPr algn="r" fontAlgn="b"/>
                      <a:r>
                        <a:rPr lang="en-US" sz="1100" u="none" strike="noStrike" dirty="0">
                          <a:effectLst/>
                        </a:rPr>
                        <a:t>107%</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tcPr>
                </a:tc>
              </a:tr>
              <a:tr h="192327">
                <a:tc>
                  <a:txBody>
                    <a:bodyPr/>
                    <a:lstStyle/>
                    <a:p>
                      <a:pPr algn="ctr" fontAlgn="b"/>
                      <a:r>
                        <a:rPr lang="en-US" sz="1100" u="none" strike="noStrike" dirty="0">
                          <a:effectLst/>
                        </a:rPr>
                        <a:t>15</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tcPr>
                </a:tc>
                <a:tc>
                  <a:txBody>
                    <a:bodyPr/>
                    <a:lstStyle/>
                    <a:p>
                      <a:pPr algn="r" fontAlgn="b"/>
                      <a:r>
                        <a:rPr lang="en-US" sz="1100" u="none" strike="noStrike" dirty="0">
                          <a:effectLst/>
                        </a:rPr>
                        <a:t>($548,550)</a:t>
                      </a:r>
                      <a:endParaRPr lang="en-US" sz="1100" b="0" i="0" u="none" strike="noStrike" dirty="0">
                        <a:solidFill>
                          <a:srgbClr val="000000"/>
                        </a:solidFill>
                        <a:effectLst/>
                        <a:latin typeface="Times New Roman"/>
                      </a:endParaRPr>
                    </a:p>
                  </a:txBody>
                  <a:tcPr marL="8798" marR="8798" marT="8799" marB="0" anchor="b">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u="none" strike="noStrike" dirty="0">
                          <a:effectLst/>
                        </a:rPr>
                        <a:t>$603,879 </a:t>
                      </a:r>
                      <a:endParaRPr lang="en-US" sz="1100" b="0" i="0" u="none" strike="noStrike" dirty="0">
                        <a:solidFill>
                          <a:srgbClr val="000000"/>
                        </a:solidFill>
                        <a:effectLst/>
                        <a:latin typeface="Times New Roman"/>
                      </a:endParaRPr>
                    </a:p>
                  </a:txBody>
                  <a:tcPr marL="8798" marR="8798" marT="8799" marB="0" anchor="b">
                    <a:lnL w="12700" cmpd="sng">
                      <a:noFill/>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u="none" strike="noStrike" dirty="0">
                          <a:effectLst/>
                        </a:rPr>
                        <a:t> </a:t>
                      </a:r>
                      <a:endParaRPr lang="en-US" sz="1100" b="0" i="0" u="none" strike="noStrike" dirty="0">
                        <a:solidFill>
                          <a:srgbClr val="000000"/>
                        </a:solidFill>
                        <a:effectLst/>
                        <a:latin typeface="Times New Roman"/>
                      </a:endParaRPr>
                    </a:p>
                  </a:txBody>
                  <a:tcPr marL="8798" marR="8798" marT="8799" marB="0" anchor="b">
                    <a:lnL w="12700" cmpd="sng">
                      <a:noFill/>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u="none" strike="noStrike" dirty="0">
                          <a:effectLst/>
                        </a:rPr>
                        <a:t>$55,329 </a:t>
                      </a:r>
                      <a:endParaRPr lang="en-US" sz="1100" b="1" i="0" u="none" strike="noStrike" dirty="0">
                        <a:solidFill>
                          <a:srgbClr val="000000"/>
                        </a:solidFill>
                        <a:effectLst/>
                        <a:latin typeface="Times New Roman"/>
                      </a:endParaRPr>
                    </a:p>
                  </a:txBody>
                  <a:tcPr marL="8798" marR="8798" marT="8799" marB="0" anchor="b">
                    <a:lnL w="12700" cmpd="sng">
                      <a:noFill/>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u="none" strike="noStrike" dirty="0">
                          <a:effectLst/>
                        </a:rPr>
                        <a:t>$20,000</a:t>
                      </a:r>
                      <a:endParaRPr lang="en-US" sz="1100" b="0" i="0" u="none" strike="noStrike" dirty="0">
                        <a:solidFill>
                          <a:srgbClr val="000000"/>
                        </a:solidFill>
                        <a:effectLst/>
                        <a:latin typeface="Times New Roman"/>
                      </a:endParaRPr>
                    </a:p>
                  </a:txBody>
                  <a:tcPr marL="8798" marR="8798" marT="8799" marB="0" anchor="b">
                    <a:lnL w="12700" cmpd="sng">
                      <a:noFill/>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u="none" strike="noStrike" dirty="0">
                          <a:effectLst/>
                        </a:rPr>
                        <a:t>$35,329</a:t>
                      </a:r>
                      <a:endParaRPr lang="en-US" sz="1100" b="0" i="0" u="none" strike="noStrike" dirty="0">
                        <a:solidFill>
                          <a:srgbClr val="000000"/>
                        </a:solidFill>
                        <a:effectLst/>
                        <a:latin typeface="Times New Roman"/>
                      </a:endParaRPr>
                    </a:p>
                  </a:txBody>
                  <a:tcPr marL="8798" marR="8798" marT="8799" marB="0" anchor="b">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u="none" strike="noStrike" dirty="0">
                          <a:effectLst/>
                        </a:rPr>
                        <a:t>106%</a:t>
                      </a:r>
                      <a:endParaRPr lang="en-US" sz="1100" b="0" i="0" u="none" strike="noStrike" dirty="0">
                        <a:solidFill>
                          <a:srgbClr val="000000"/>
                        </a:solidFill>
                        <a:effectLst/>
                        <a:latin typeface="Times New Roman"/>
                      </a:endParaRPr>
                    </a:p>
                  </a:txBody>
                  <a:tcPr marL="8798" marR="8798" marT="8799" marB="0" anchor="b">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tcPr>
                </a:tc>
              </a:tr>
              <a:tr h="201486">
                <a:tc>
                  <a:txBody>
                    <a:bodyPr/>
                    <a:lstStyle/>
                    <a:p>
                      <a:pPr algn="ctr" fontAlgn="b"/>
                      <a:r>
                        <a:rPr lang="en-US" sz="1100" u="none" strike="noStrike" dirty="0">
                          <a:effectLst/>
                        </a:rPr>
                        <a:t>Total</a:t>
                      </a:r>
                      <a:endParaRPr lang="en-US" sz="1100" b="0" i="0" u="none" strike="noStrike" dirty="0">
                        <a:solidFill>
                          <a:srgbClr val="000000"/>
                        </a:solidFill>
                        <a:effectLst/>
                        <a:latin typeface="Times New Roman"/>
                      </a:endParaRPr>
                    </a:p>
                  </a:txBody>
                  <a:tcPr marL="8798" marR="8798" marT="8799" marB="0" anchor="b">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c>
                  <a:txBody>
                    <a:bodyPr/>
                    <a:lstStyle/>
                    <a:p>
                      <a:pPr algn="r" fontAlgn="b"/>
                      <a:r>
                        <a:rPr lang="en-US" sz="1100" u="none" strike="noStrike" dirty="0">
                          <a:effectLst/>
                        </a:rPr>
                        <a:t>($6,356,100)</a:t>
                      </a:r>
                      <a:endParaRPr lang="en-US" sz="11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fontAlgn="b"/>
                      <a:r>
                        <a:rPr lang="en-US" sz="1100" u="none" strike="noStrike" dirty="0">
                          <a:effectLst/>
                        </a:rPr>
                        <a:t>$6,581,462 </a:t>
                      </a:r>
                      <a:endParaRPr lang="en-US" sz="11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fontAlgn="b"/>
                      <a:r>
                        <a:rPr lang="en-US" sz="1100" u="none" strike="noStrike" dirty="0">
                          <a:effectLst/>
                        </a:rPr>
                        <a:t>$600,000 </a:t>
                      </a:r>
                      <a:endParaRPr lang="en-US" sz="11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fontAlgn="b"/>
                      <a:r>
                        <a:rPr lang="en-US" sz="1100" u="none" strike="noStrike" dirty="0">
                          <a:effectLst/>
                        </a:rPr>
                        <a:t>$825,362 </a:t>
                      </a:r>
                      <a:endParaRPr lang="en-US" sz="1100" b="1"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fontAlgn="b"/>
                      <a:r>
                        <a:rPr lang="en-US" sz="1100" u="none" strike="noStrike" dirty="0">
                          <a:effectLst/>
                        </a:rPr>
                        <a:t>$300,000</a:t>
                      </a:r>
                      <a:endParaRPr lang="en-US" sz="11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fontAlgn="b"/>
                      <a:r>
                        <a:rPr lang="en-US" sz="1100" u="none" strike="noStrike" dirty="0">
                          <a:effectLst/>
                        </a:rPr>
                        <a:t>$525,362</a:t>
                      </a:r>
                      <a:endParaRPr lang="en-US" sz="1100" b="0" i="0" u="none" strike="noStrike" dirty="0">
                        <a:solidFill>
                          <a:srgbClr val="000000"/>
                        </a:solidFill>
                        <a:effectLst/>
                        <a:latin typeface="Times New Roman"/>
                      </a:endParaRPr>
                    </a:p>
                  </a:txBody>
                  <a:tcPr marL="8798" marR="8798" marT="8799" marB="0" anchor="b">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 </a:t>
                      </a:r>
                      <a:endParaRPr lang="en-US" sz="1100" b="0" i="0" u="none" strike="noStrike" dirty="0">
                        <a:solidFill>
                          <a:srgbClr val="000000"/>
                        </a:solidFill>
                        <a:effectLst/>
                        <a:latin typeface="Times New Roman"/>
                      </a:endParaRPr>
                    </a:p>
                  </a:txBody>
                  <a:tcPr marL="8798" marR="8798" marT="8799" marB="0" anchor="b">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3075" name="Content Placeholder 2"/>
          <p:cNvSpPr txBox="1">
            <a:spLocks/>
          </p:cNvSpPr>
          <p:nvPr/>
        </p:nvSpPr>
        <p:spPr bwMode="auto">
          <a:xfrm>
            <a:off x="622310" y="13494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OVERVIEW</a:t>
            </a:r>
            <a:endParaRPr lang="en-US" sz="4000">
              <a:solidFill>
                <a:schemeClr val="bg1"/>
              </a:solidFill>
            </a:endParaRPr>
          </a:p>
        </p:txBody>
      </p:sp>
      <p:sp>
        <p:nvSpPr>
          <p:cNvPr id="5" name="Content Placeholder 2"/>
          <p:cNvSpPr txBox="1">
            <a:spLocks/>
          </p:cNvSpPr>
          <p:nvPr/>
        </p:nvSpPr>
        <p:spPr>
          <a:xfrm>
            <a:off x="144463" y="1387478"/>
            <a:ext cx="9144000" cy="5122507"/>
          </a:xfrm>
          <a:prstGeom prst="rect">
            <a:avLst/>
          </a:prstGeom>
        </p:spPr>
        <p:txBody>
          <a:bodyPr/>
          <a:lstStyle/>
          <a:p>
            <a:pPr fontAlgn="auto">
              <a:spcBef>
                <a:spcPct val="20000"/>
              </a:spcBef>
              <a:spcAft>
                <a:spcPts val="1200"/>
              </a:spcAft>
              <a:defRPr/>
            </a:pPr>
            <a:r>
              <a:rPr lang="en-US" sz="3600" dirty="0">
                <a:latin typeface="+mn-lt"/>
                <a:cs typeface="+mn-cs"/>
              </a:rPr>
              <a:t>We will be covering </a:t>
            </a:r>
            <a:r>
              <a:rPr lang="en-US" sz="3600" dirty="0" smtClean="0">
                <a:latin typeface="+mn-lt"/>
                <a:cs typeface="+mn-cs"/>
              </a:rPr>
              <a:t>three different approaches to help you be a leader in saving both energy and money for the residents and businesses in your community:</a:t>
            </a:r>
            <a:endParaRPr lang="en-US" sz="2800" dirty="0">
              <a:latin typeface="+mn-lt"/>
              <a:cs typeface="+mn-cs"/>
            </a:endParaRPr>
          </a:p>
          <a:p>
            <a:pPr marL="571500" indent="-571500" fontAlgn="auto">
              <a:spcBef>
                <a:spcPct val="20000"/>
              </a:spcBef>
              <a:spcAft>
                <a:spcPts val="0"/>
              </a:spcAft>
              <a:buFont typeface="Arial" pitchFamily="34" charset="0"/>
              <a:buChar char="•"/>
              <a:defRPr/>
            </a:pPr>
            <a:r>
              <a:rPr lang="en-US" sz="3600" dirty="0">
                <a:latin typeface="+mn-lt"/>
                <a:cs typeface="+mn-cs"/>
              </a:rPr>
              <a:t>Direct </a:t>
            </a:r>
            <a:r>
              <a:rPr lang="en-US" sz="3600" dirty="0" smtClean="0">
                <a:latin typeface="+mn-lt"/>
                <a:cs typeface="+mn-cs"/>
              </a:rPr>
              <a:t>Install</a:t>
            </a:r>
          </a:p>
          <a:p>
            <a:pPr marL="571500" indent="-571500" fontAlgn="auto">
              <a:spcBef>
                <a:spcPct val="20000"/>
              </a:spcBef>
              <a:spcAft>
                <a:spcPts val="0"/>
              </a:spcAft>
              <a:buFont typeface="Arial" pitchFamily="34" charset="0"/>
              <a:buChar char="•"/>
              <a:defRPr/>
            </a:pPr>
            <a:r>
              <a:rPr lang="en-US" sz="3600" dirty="0" smtClean="0">
                <a:latin typeface="+mn-lt"/>
                <a:cs typeface="+mn-cs"/>
              </a:rPr>
              <a:t>Energy Savings Improvement Plans (ESIPs)</a:t>
            </a:r>
            <a:endParaRPr lang="en-US" sz="3600" dirty="0">
              <a:latin typeface="+mn-lt"/>
              <a:cs typeface="+mn-cs"/>
            </a:endParaRPr>
          </a:p>
          <a:p>
            <a:pPr marL="571500" indent="-571500" fontAlgn="auto">
              <a:spcBef>
                <a:spcPct val="20000"/>
              </a:spcBef>
              <a:spcAft>
                <a:spcPts val="0"/>
              </a:spcAft>
              <a:buFont typeface="Arial" pitchFamily="34" charset="0"/>
              <a:buChar char="•"/>
              <a:defRPr/>
            </a:pPr>
            <a:r>
              <a:rPr lang="en-US" sz="3600" dirty="0">
                <a:latin typeface="+mn-lt"/>
                <a:cs typeface="+mn-cs"/>
              </a:rPr>
              <a:t>Home Performance with ENERGY </a:t>
            </a:r>
            <a:r>
              <a:rPr lang="en-US" sz="3600" dirty="0" smtClean="0">
                <a:latin typeface="+mn-lt"/>
                <a:cs typeface="+mn-cs"/>
              </a:rPr>
              <a:t>STAR</a:t>
            </a:r>
          </a:p>
          <a:p>
            <a:pPr marL="571500" indent="-571500" fontAlgn="auto">
              <a:spcBef>
                <a:spcPct val="20000"/>
              </a:spcBef>
              <a:spcAft>
                <a:spcPts val="0"/>
              </a:spcAft>
              <a:defRPr/>
            </a:pPr>
            <a:endParaRPr lang="en-US" sz="3600" dirty="0" smtClean="0">
              <a:latin typeface="+mn-lt"/>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2291" name="Content Placeholder 2"/>
          <p:cNvSpPr txBox="1">
            <a:spLocks/>
          </p:cNvSpPr>
          <p:nvPr/>
        </p:nvSpPr>
        <p:spPr bwMode="auto">
          <a:xfrm>
            <a:off x="292110" y="152400"/>
            <a:ext cx="8605838"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dirty="0" smtClean="0"/>
              <a:t>ESIPs Questions or Comments?</a:t>
            </a:r>
            <a:endParaRPr lang="en-US" sz="4000" dirty="0">
              <a:solidFill>
                <a:schemeClr val="bg1"/>
              </a:solidFill>
            </a:endParaRPr>
          </a:p>
        </p:txBody>
      </p:sp>
      <p:sp>
        <p:nvSpPr>
          <p:cNvPr id="5" name="Content Placeholder 2"/>
          <p:cNvSpPr txBox="1">
            <a:spLocks/>
          </p:cNvSpPr>
          <p:nvPr/>
        </p:nvSpPr>
        <p:spPr>
          <a:xfrm>
            <a:off x="206385" y="1391598"/>
            <a:ext cx="8691563" cy="4292600"/>
          </a:xfrm>
          <a:prstGeom prst="rect">
            <a:avLst/>
          </a:prstGeom>
        </p:spPr>
        <p:txBody>
          <a:bodyPr/>
          <a:lstStyle/>
          <a:p>
            <a:pPr fontAlgn="auto">
              <a:spcBef>
                <a:spcPct val="20000"/>
              </a:spcBef>
              <a:spcAft>
                <a:spcPts val="0"/>
              </a:spcAft>
              <a:defRPr/>
            </a:pPr>
            <a:endParaRPr lang="en-US" sz="2800" dirty="0">
              <a:solidFill>
                <a:schemeClr val="tx1">
                  <a:lumMod val="75000"/>
                  <a:lumOff val="25000"/>
                </a:schemeClr>
              </a:solidFill>
              <a:latin typeface="+mn-lt"/>
              <a:cs typeface="+mn-cs"/>
            </a:endParaRPr>
          </a:p>
          <a:p>
            <a:pPr fontAlgn="auto">
              <a:spcBef>
                <a:spcPct val="20000"/>
              </a:spcBef>
              <a:spcAft>
                <a:spcPts val="0"/>
              </a:spcAft>
              <a:defRPr/>
            </a:pPr>
            <a:endParaRPr lang="en-US" sz="2800" dirty="0">
              <a:solidFill>
                <a:schemeClr val="tx1">
                  <a:lumMod val="75000"/>
                  <a:lumOff val="25000"/>
                </a:schemeClr>
              </a:solidFill>
              <a:latin typeface="+mn-lt"/>
              <a:cs typeface="+mn-cs"/>
            </a:endParaRPr>
          </a:p>
          <a:p>
            <a:pPr fontAlgn="auto">
              <a:spcBef>
                <a:spcPct val="20000"/>
              </a:spcBef>
              <a:spcAft>
                <a:spcPts val="0"/>
              </a:spcAft>
              <a:defRPr/>
            </a:pPr>
            <a:endParaRPr lang="en-US" sz="2800" dirty="0">
              <a:solidFill>
                <a:schemeClr val="tx1">
                  <a:lumMod val="75000"/>
                  <a:lumOff val="25000"/>
                </a:schemeClr>
              </a:solidFill>
              <a:latin typeface="+mn-lt"/>
              <a:cs typeface="+mn-cs"/>
            </a:endParaRPr>
          </a:p>
          <a:p>
            <a:pPr algn="ctr" fontAlgn="auto">
              <a:spcBef>
                <a:spcPct val="20000"/>
              </a:spcBef>
              <a:spcAft>
                <a:spcPts val="0"/>
              </a:spcAft>
              <a:defRPr/>
            </a:pPr>
            <a:r>
              <a:rPr lang="en-US" sz="2800" b="1" dirty="0">
                <a:latin typeface="+mn-lt"/>
                <a:cs typeface="+mn-cs"/>
              </a:rPr>
              <a:t>5</a:t>
            </a:r>
            <a:r>
              <a:rPr lang="en-US" sz="2800" b="1" dirty="0" smtClean="0">
                <a:latin typeface="+mn-lt"/>
                <a:cs typeface="+mn-cs"/>
              </a:rPr>
              <a:t> </a:t>
            </a:r>
            <a:r>
              <a:rPr lang="en-US" sz="2800" b="1" dirty="0">
                <a:latin typeface="+mn-lt"/>
                <a:cs typeface="+mn-cs"/>
              </a:rPr>
              <a:t>Minute Break</a:t>
            </a:r>
          </a:p>
          <a:p>
            <a:pPr algn="ctr" fontAlgn="auto">
              <a:spcBef>
                <a:spcPct val="20000"/>
              </a:spcBef>
              <a:spcAft>
                <a:spcPts val="0"/>
              </a:spcAft>
              <a:defRPr/>
            </a:pPr>
            <a:r>
              <a:rPr lang="en-US" sz="2800" b="1" dirty="0">
                <a:latin typeface="+mn-lt"/>
                <a:cs typeface="+mn-cs"/>
              </a:rPr>
              <a:t>Help yourself to refreshments!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3315" name="Content Placeholder 2"/>
          <p:cNvSpPr txBox="1">
            <a:spLocks/>
          </p:cNvSpPr>
          <p:nvPr/>
        </p:nvSpPr>
        <p:spPr bwMode="auto">
          <a:xfrm>
            <a:off x="622310" y="13494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3200" b="1" dirty="0">
                <a:solidFill>
                  <a:schemeClr val="bg1"/>
                </a:solidFill>
                <a:latin typeface="Trebuchet MS" pitchFamily="34" charset="0"/>
              </a:rPr>
              <a:t>Home Performance with ENERGY STAR</a:t>
            </a:r>
            <a:endParaRPr lang="en-US" sz="3200" dirty="0">
              <a:solidFill>
                <a:schemeClr val="bg1"/>
              </a:solidFill>
            </a:endParaRPr>
          </a:p>
        </p:txBody>
      </p:sp>
      <p:sp>
        <p:nvSpPr>
          <p:cNvPr id="5" name="Content Placeholder 2"/>
          <p:cNvSpPr txBox="1">
            <a:spLocks/>
          </p:cNvSpPr>
          <p:nvPr/>
        </p:nvSpPr>
        <p:spPr>
          <a:xfrm>
            <a:off x="206385" y="1377950"/>
            <a:ext cx="8691563" cy="4756150"/>
          </a:xfrm>
          <a:prstGeom prst="rect">
            <a:avLst/>
          </a:prstGeom>
        </p:spPr>
        <p:txBody>
          <a:bodyPr/>
          <a:lstStyle/>
          <a:p>
            <a:pPr fontAlgn="auto">
              <a:spcBef>
                <a:spcPct val="20000"/>
              </a:spcBef>
              <a:spcAft>
                <a:spcPts val="0"/>
              </a:spcAft>
              <a:defRPr/>
            </a:pPr>
            <a:r>
              <a:rPr lang="en-US" sz="2800" b="1" dirty="0">
                <a:latin typeface="+mn-lt"/>
                <a:cs typeface="+mn-cs"/>
              </a:rPr>
              <a:t>What is the Home Performance with ENERGY STAR program?</a:t>
            </a:r>
          </a:p>
          <a:p>
            <a:pPr marL="457200" indent="-457200" fontAlgn="auto">
              <a:spcBef>
                <a:spcPct val="20000"/>
              </a:spcBef>
              <a:spcAft>
                <a:spcPts val="0"/>
              </a:spcAft>
              <a:buFont typeface="Arial" pitchFamily="34" charset="0"/>
              <a:buChar char="•"/>
              <a:defRPr/>
            </a:pPr>
            <a:r>
              <a:rPr lang="en-US" sz="2800" dirty="0">
                <a:latin typeface="+mn-lt"/>
                <a:cs typeface="+mn-cs"/>
              </a:rPr>
              <a:t>Part of NJ Clean Energy Program</a:t>
            </a:r>
          </a:p>
          <a:p>
            <a:pPr marL="457200" indent="-457200" fontAlgn="auto">
              <a:spcBef>
                <a:spcPct val="20000"/>
              </a:spcBef>
              <a:spcAft>
                <a:spcPts val="0"/>
              </a:spcAft>
              <a:buFont typeface="Arial" pitchFamily="34" charset="0"/>
              <a:buChar char="•"/>
              <a:defRPr/>
            </a:pPr>
            <a:r>
              <a:rPr lang="en-US" sz="2800" dirty="0">
                <a:latin typeface="+mn-lt"/>
                <a:cs typeface="+mn-cs"/>
              </a:rPr>
              <a:t>Offers “whole house” solutions to reduce energy costs and carbon footprint</a:t>
            </a:r>
          </a:p>
          <a:p>
            <a:pPr marL="457200" indent="-457200" fontAlgn="auto">
              <a:spcBef>
                <a:spcPct val="20000"/>
              </a:spcBef>
              <a:spcAft>
                <a:spcPts val="0"/>
              </a:spcAft>
              <a:buFont typeface="Arial" pitchFamily="34" charset="0"/>
              <a:buChar char="•"/>
              <a:defRPr/>
            </a:pPr>
            <a:r>
              <a:rPr lang="en-US" sz="2800" dirty="0" smtClean="0">
                <a:latin typeface="+mn-lt"/>
                <a:cs typeface="+mn-cs"/>
              </a:rPr>
              <a:t>Initial comprehensive audit of your home to identify potential for energy efficiency &amp; safety upgrades</a:t>
            </a:r>
            <a:endParaRPr lang="en-US" sz="2800" dirty="0">
              <a:latin typeface="+mn-lt"/>
              <a:cs typeface="+mn-cs"/>
            </a:endParaRPr>
          </a:p>
          <a:p>
            <a:pPr marL="457200" indent="-457200" fontAlgn="auto">
              <a:spcBef>
                <a:spcPct val="20000"/>
              </a:spcBef>
              <a:spcAft>
                <a:spcPts val="0"/>
              </a:spcAft>
              <a:buFont typeface="Arial" pitchFamily="34" charset="0"/>
              <a:buChar char="•"/>
              <a:defRPr/>
            </a:pPr>
            <a:r>
              <a:rPr lang="en-US" sz="2800" dirty="0" smtClean="0">
                <a:latin typeface="+mn-lt"/>
                <a:cs typeface="+mn-cs"/>
              </a:rPr>
              <a:t>Homeowner and contractor agree on scope of work to be done on the home to achieve target % savings</a:t>
            </a:r>
            <a:endParaRPr lang="en-US" sz="2800" dirty="0">
              <a:latin typeface="+mn-lt"/>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4339" name="Content Placeholder 2"/>
          <p:cNvSpPr txBox="1">
            <a:spLocks/>
          </p:cNvSpPr>
          <p:nvPr/>
        </p:nvSpPr>
        <p:spPr bwMode="auto">
          <a:xfrm>
            <a:off x="622310" y="162236"/>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3200" b="1" dirty="0">
                <a:solidFill>
                  <a:schemeClr val="bg1"/>
                </a:solidFill>
                <a:latin typeface="Trebuchet MS" pitchFamily="34" charset="0"/>
              </a:rPr>
              <a:t>Home Performance with ENERGY STAR</a:t>
            </a:r>
            <a:endParaRPr lang="en-US" sz="3200" dirty="0">
              <a:solidFill>
                <a:schemeClr val="bg1"/>
              </a:solidFill>
            </a:endParaRPr>
          </a:p>
        </p:txBody>
      </p:sp>
      <p:sp>
        <p:nvSpPr>
          <p:cNvPr id="5" name="Content Placeholder 2"/>
          <p:cNvSpPr txBox="1">
            <a:spLocks/>
          </p:cNvSpPr>
          <p:nvPr/>
        </p:nvSpPr>
        <p:spPr>
          <a:xfrm>
            <a:off x="206385" y="1377950"/>
            <a:ext cx="8916979" cy="4756150"/>
          </a:xfrm>
          <a:prstGeom prst="rect">
            <a:avLst/>
          </a:prstGeom>
        </p:spPr>
        <p:txBody>
          <a:bodyPr/>
          <a:lstStyle/>
          <a:p>
            <a:pPr fontAlgn="auto">
              <a:spcBef>
                <a:spcPct val="20000"/>
              </a:spcBef>
              <a:spcAft>
                <a:spcPts val="0"/>
              </a:spcAft>
              <a:defRPr/>
            </a:pPr>
            <a:r>
              <a:rPr lang="en-US" sz="2800" b="1" dirty="0">
                <a:latin typeface="+mn-lt"/>
                <a:cs typeface="+mn-cs"/>
              </a:rPr>
              <a:t>What are the benefits of the Home Performance with ENERGY STAR program?</a:t>
            </a:r>
          </a:p>
          <a:p>
            <a:pPr marL="457200" indent="-457200" fontAlgn="auto">
              <a:spcBef>
                <a:spcPct val="20000"/>
              </a:spcBef>
              <a:spcAft>
                <a:spcPts val="0"/>
              </a:spcAft>
              <a:buFont typeface="Arial" pitchFamily="34" charset="0"/>
              <a:buChar char="•"/>
              <a:defRPr/>
            </a:pPr>
            <a:r>
              <a:rPr lang="en-US" sz="2800" dirty="0">
                <a:latin typeface="+mn-lt"/>
                <a:cs typeface="+mn-cs"/>
              </a:rPr>
              <a:t>Low-interest financing and/or cash back options to help pay for </a:t>
            </a:r>
            <a:r>
              <a:rPr lang="en-US" sz="2800" dirty="0" smtClean="0">
                <a:latin typeface="+mn-lt"/>
                <a:cs typeface="+mn-cs"/>
              </a:rPr>
              <a:t>improvements</a:t>
            </a:r>
          </a:p>
          <a:p>
            <a:pPr marL="457200" indent="-457200" fontAlgn="auto">
              <a:spcBef>
                <a:spcPct val="20000"/>
              </a:spcBef>
              <a:spcAft>
                <a:spcPts val="0"/>
              </a:spcAft>
              <a:buFont typeface="Arial" pitchFamily="34" charset="0"/>
              <a:buChar char="•"/>
              <a:defRPr/>
            </a:pPr>
            <a:r>
              <a:rPr lang="en-US" sz="2800" dirty="0"/>
              <a:t>Significantly reduce energy bills and increase home </a:t>
            </a:r>
            <a:r>
              <a:rPr lang="en-US" sz="2800" dirty="0" smtClean="0"/>
              <a:t>value</a:t>
            </a:r>
            <a:endParaRPr lang="en-US" sz="2800" dirty="0">
              <a:latin typeface="+mn-lt"/>
              <a:cs typeface="+mn-cs"/>
            </a:endParaRPr>
          </a:p>
          <a:p>
            <a:pPr marL="457200" indent="-457200" fontAlgn="auto">
              <a:spcBef>
                <a:spcPct val="20000"/>
              </a:spcBef>
              <a:spcAft>
                <a:spcPts val="0"/>
              </a:spcAft>
              <a:buFont typeface="Arial" pitchFamily="34" charset="0"/>
              <a:buChar char="•"/>
              <a:defRPr/>
            </a:pPr>
            <a:r>
              <a:rPr lang="en-US" sz="2800" dirty="0">
                <a:latin typeface="+mn-lt"/>
                <a:cs typeface="+mn-cs"/>
              </a:rPr>
              <a:t>Additional assistance available for low income homeowners</a:t>
            </a:r>
          </a:p>
          <a:p>
            <a:pPr marL="457200" indent="-457200" fontAlgn="auto">
              <a:spcBef>
                <a:spcPct val="20000"/>
              </a:spcBef>
              <a:spcAft>
                <a:spcPts val="0"/>
              </a:spcAft>
              <a:defRPr/>
            </a:pPr>
            <a:r>
              <a:rPr lang="en-US" sz="2800" b="1" dirty="0" smtClean="0"/>
              <a:t>What </a:t>
            </a:r>
            <a:r>
              <a:rPr lang="en-US" sz="2800" b="1" dirty="0"/>
              <a:t>challenges have we identified with </a:t>
            </a:r>
            <a:r>
              <a:rPr lang="en-US" sz="2800" b="1" dirty="0" err="1" smtClean="0"/>
              <a:t>HPwES</a:t>
            </a:r>
            <a:r>
              <a:rPr lang="en-US" sz="2800" b="1" dirty="0" smtClean="0"/>
              <a:t>?</a:t>
            </a:r>
            <a:endParaRPr lang="en-US" sz="2800" b="1" dirty="0"/>
          </a:p>
          <a:p>
            <a:pPr marL="457200" indent="-457200" fontAlgn="auto">
              <a:spcBef>
                <a:spcPct val="20000"/>
              </a:spcBef>
              <a:spcAft>
                <a:spcPts val="0"/>
              </a:spcAft>
              <a:defRPr/>
            </a:pPr>
            <a:r>
              <a:rPr lang="en-US" sz="2800" dirty="0" smtClean="0"/>
              <a:t>    Multi-faceted process that can be confusing and intimidating for homeowners</a:t>
            </a:r>
            <a:endParaRPr lang="en-US" sz="2800" b="1" dirty="0" smtClean="0"/>
          </a:p>
          <a:p>
            <a:pPr marL="457200" indent="-457200" fontAlgn="auto">
              <a:spcBef>
                <a:spcPct val="20000"/>
              </a:spcBef>
              <a:spcAft>
                <a:spcPts val="0"/>
              </a:spcAft>
              <a:defRPr/>
            </a:pPr>
            <a:endParaRPr lang="en-US" sz="2800" dirty="0">
              <a:latin typeface="+mn-lt"/>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6387" name="Content Placeholder 2"/>
          <p:cNvSpPr txBox="1">
            <a:spLocks/>
          </p:cNvSpPr>
          <p:nvPr/>
        </p:nvSpPr>
        <p:spPr bwMode="auto">
          <a:xfrm>
            <a:off x="620713" y="152400"/>
            <a:ext cx="7859712"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New SJ Action on HPwES</a:t>
            </a:r>
            <a:endParaRPr lang="en-US" sz="400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marL="514350" indent="-514350" fontAlgn="auto">
              <a:spcBef>
                <a:spcPct val="20000"/>
              </a:spcBef>
              <a:spcAft>
                <a:spcPts val="0"/>
              </a:spcAft>
              <a:buFont typeface="+mj-lt"/>
              <a:buAutoNum type="arabicPeriod"/>
              <a:defRPr/>
            </a:pPr>
            <a:r>
              <a:rPr lang="en-US" sz="2800" dirty="0">
                <a:latin typeface="+mn-lt"/>
                <a:cs typeface="+mn-cs"/>
              </a:rPr>
              <a:t>Choose an </a:t>
            </a:r>
            <a:r>
              <a:rPr lang="en-US" sz="2800" dirty="0" smtClean="0">
                <a:latin typeface="+mn-lt"/>
                <a:cs typeface="+mn-cs"/>
              </a:rPr>
              <a:t>Outreach </a:t>
            </a:r>
            <a:r>
              <a:rPr lang="en-US" sz="2800" dirty="0">
                <a:latin typeface="+mn-lt"/>
                <a:cs typeface="+mn-cs"/>
              </a:rPr>
              <a:t>Coordinator</a:t>
            </a:r>
          </a:p>
          <a:p>
            <a:pPr marL="514350" indent="-514350" fontAlgn="auto">
              <a:spcBef>
                <a:spcPct val="20000"/>
              </a:spcBef>
              <a:spcAft>
                <a:spcPts val="0"/>
              </a:spcAft>
              <a:buFont typeface="+mj-lt"/>
              <a:buAutoNum type="arabicPeriod"/>
              <a:defRPr/>
            </a:pPr>
            <a:r>
              <a:rPr lang="en-US" sz="2800" dirty="0">
                <a:latin typeface="+mn-lt"/>
                <a:cs typeface="+mn-cs"/>
              </a:rPr>
              <a:t>Go through an RFP process to identify municipally-approved contractor (for 20 points).  In lieu of this, establishing a basic package for an audit and providing an information clearing house will earn 10 points under this action</a:t>
            </a:r>
          </a:p>
          <a:p>
            <a:pPr marL="514350" indent="-514350" fontAlgn="auto">
              <a:spcBef>
                <a:spcPct val="20000"/>
              </a:spcBef>
              <a:spcAft>
                <a:spcPts val="0"/>
              </a:spcAft>
              <a:buFont typeface="+mj-lt"/>
              <a:buAutoNum type="arabicPeriod"/>
              <a:defRPr/>
            </a:pPr>
            <a:r>
              <a:rPr lang="en-US" sz="2800" dirty="0">
                <a:latin typeface="+mn-lt"/>
                <a:cs typeface="+mn-cs"/>
              </a:rPr>
              <a:t>In addition, the community must do at least two other events to promote the </a:t>
            </a:r>
            <a:r>
              <a:rPr lang="en-US" sz="2800" dirty="0" err="1">
                <a:latin typeface="+mn-lt"/>
                <a:cs typeface="+mn-cs"/>
              </a:rPr>
              <a:t>HPwES</a:t>
            </a:r>
            <a:r>
              <a:rPr lang="en-US" sz="2800" dirty="0">
                <a:latin typeface="+mn-lt"/>
                <a:cs typeface="+mn-cs"/>
              </a:rPr>
              <a:t> program</a:t>
            </a:r>
          </a:p>
          <a:p>
            <a:pPr marL="514350" indent="-514350" fontAlgn="auto">
              <a:spcBef>
                <a:spcPct val="20000"/>
              </a:spcBef>
              <a:spcAft>
                <a:spcPts val="0"/>
              </a:spcAft>
              <a:buFont typeface="+mj-lt"/>
              <a:buAutoNum type="arabicPeriod"/>
              <a:defRPr/>
            </a:pPr>
            <a:endParaRPr lang="en-US" sz="2800" dirty="0">
              <a:latin typeface="+mn-lt"/>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8435" name="Content Placeholder 2"/>
          <p:cNvSpPr txBox="1">
            <a:spLocks/>
          </p:cNvSpPr>
          <p:nvPr/>
        </p:nvSpPr>
        <p:spPr bwMode="auto">
          <a:xfrm>
            <a:off x="292110" y="15240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3200" b="1">
                <a:solidFill>
                  <a:schemeClr val="bg1"/>
                </a:solidFill>
                <a:latin typeface="Trebuchet MS" pitchFamily="34" charset="0"/>
              </a:rPr>
              <a:t>Case Study on HPwES: Highland Park</a:t>
            </a:r>
            <a:endParaRPr lang="en-US" sz="320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fontAlgn="auto">
              <a:spcBef>
                <a:spcPct val="20000"/>
              </a:spcBef>
              <a:spcAft>
                <a:spcPts val="0"/>
              </a:spcAft>
              <a:defRPr/>
            </a:pPr>
            <a:r>
              <a:rPr lang="en-US" sz="2800" dirty="0">
                <a:latin typeface="+mn-lt"/>
                <a:cs typeface="+mn-cs"/>
              </a:rPr>
              <a:t>Our panelists will discuss the effort in Highland </a:t>
            </a:r>
            <a:r>
              <a:rPr lang="en-US" sz="2800" dirty="0" smtClean="0">
                <a:latin typeface="+mn-lt"/>
                <a:cs typeface="+mn-cs"/>
              </a:rPr>
              <a:t>Park and their experiences with the </a:t>
            </a:r>
            <a:r>
              <a:rPr lang="en-US" sz="2800" dirty="0" err="1" smtClean="0">
                <a:latin typeface="+mn-lt"/>
                <a:cs typeface="+mn-cs"/>
              </a:rPr>
              <a:t>HPwES</a:t>
            </a:r>
            <a:r>
              <a:rPr lang="en-US" sz="2800" dirty="0" smtClean="0">
                <a:latin typeface="+mn-lt"/>
                <a:cs typeface="+mn-cs"/>
              </a:rPr>
              <a:t> program</a:t>
            </a:r>
          </a:p>
          <a:p>
            <a:pPr fontAlgn="auto">
              <a:spcBef>
                <a:spcPct val="20000"/>
              </a:spcBef>
              <a:spcAft>
                <a:spcPts val="0"/>
              </a:spcAft>
              <a:defRPr/>
            </a:pPr>
            <a:endParaRPr lang="en-US" sz="2800" dirty="0">
              <a:latin typeface="+mn-lt"/>
              <a:cs typeface="+mn-cs"/>
            </a:endParaRPr>
          </a:p>
          <a:p>
            <a:pPr marL="457200" indent="-457200" fontAlgn="auto">
              <a:spcBef>
                <a:spcPct val="20000"/>
              </a:spcBef>
              <a:spcAft>
                <a:spcPts val="0"/>
              </a:spcAft>
              <a:buFont typeface="Arial" pitchFamily="34" charset="0"/>
              <a:buChar char="•"/>
              <a:defRPr/>
            </a:pPr>
            <a:r>
              <a:rPr lang="en-US" sz="2800" dirty="0" smtClean="0">
                <a:latin typeface="+mn-lt"/>
                <a:cs typeface="+mn-cs"/>
              </a:rPr>
              <a:t>Randall Solomon,  Co-Director of The Sustainability Institute at The College of New Jersey</a:t>
            </a:r>
          </a:p>
          <a:p>
            <a:pPr marL="457200" indent="-457200" fontAlgn="auto">
              <a:spcBef>
                <a:spcPct val="20000"/>
              </a:spcBef>
              <a:spcAft>
                <a:spcPts val="0"/>
              </a:spcAft>
              <a:buFont typeface="Arial" pitchFamily="34" charset="0"/>
              <a:buChar char="•"/>
              <a:defRPr/>
            </a:pPr>
            <a:r>
              <a:rPr lang="en-US" sz="2800" dirty="0" smtClean="0"/>
              <a:t>Gary </a:t>
            </a:r>
            <a:r>
              <a:rPr lang="en-US" sz="2800" dirty="0"/>
              <a:t>Finger, Ombudsman, NJ Board of Public </a:t>
            </a:r>
            <a:r>
              <a:rPr lang="en-US" sz="2800" dirty="0" smtClean="0"/>
              <a:t>Utilities</a:t>
            </a:r>
          </a:p>
          <a:p>
            <a:pPr marL="457200" indent="-457200" fontAlgn="auto">
              <a:spcBef>
                <a:spcPct val="20000"/>
              </a:spcBef>
              <a:spcAft>
                <a:spcPts val="0"/>
              </a:spcAft>
              <a:defRPr/>
            </a:pPr>
            <a:endParaRPr lang="en-US" sz="2800" dirty="0"/>
          </a:p>
          <a:p>
            <a:pPr marL="457200" indent="-457200" fontAlgn="auto">
              <a:spcBef>
                <a:spcPct val="20000"/>
              </a:spcBef>
              <a:spcAft>
                <a:spcPts val="0"/>
              </a:spcAft>
              <a:defRPr/>
            </a:pPr>
            <a:endParaRPr lang="en-US" sz="2800" dirty="0" smtClean="0">
              <a:latin typeface="+mn-lt"/>
              <a:cs typeface="+mn-cs"/>
            </a:endParaRPr>
          </a:p>
          <a:p>
            <a:pPr marL="457200" indent="-457200" fontAlgn="auto">
              <a:spcBef>
                <a:spcPct val="20000"/>
              </a:spcBef>
              <a:spcAft>
                <a:spcPts val="0"/>
              </a:spcAft>
              <a:defRPr/>
            </a:pPr>
            <a:endParaRPr lang="en-US" sz="2800" dirty="0" smtClean="0">
              <a:latin typeface="+mn-lt"/>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9459" name="Content Placeholder 2"/>
          <p:cNvSpPr txBox="1">
            <a:spLocks/>
          </p:cNvSpPr>
          <p:nvPr/>
        </p:nvSpPr>
        <p:spPr bwMode="auto">
          <a:xfrm>
            <a:off x="292110" y="15240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3200" b="1">
                <a:solidFill>
                  <a:schemeClr val="bg1"/>
                </a:solidFill>
                <a:latin typeface="Trebuchet MS" pitchFamily="34" charset="0"/>
              </a:rPr>
              <a:t>Case Study on HPwES: Highland Park</a:t>
            </a:r>
            <a:endParaRPr lang="en-US" sz="320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fontAlgn="auto">
              <a:spcBef>
                <a:spcPct val="20000"/>
              </a:spcBef>
              <a:spcAft>
                <a:spcPts val="0"/>
              </a:spcAft>
              <a:defRPr/>
            </a:pPr>
            <a:endParaRPr lang="en-US" sz="2800" dirty="0">
              <a:solidFill>
                <a:schemeClr val="tx1">
                  <a:lumMod val="75000"/>
                  <a:lumOff val="25000"/>
                </a:schemeClr>
              </a:solidFill>
              <a:latin typeface="+mn-lt"/>
              <a:cs typeface="+mn-cs"/>
            </a:endParaRPr>
          </a:p>
          <a:p>
            <a:pPr fontAlgn="auto">
              <a:spcBef>
                <a:spcPct val="20000"/>
              </a:spcBef>
              <a:spcAft>
                <a:spcPts val="0"/>
              </a:spcAft>
              <a:defRPr/>
            </a:pPr>
            <a:endParaRPr lang="en-US" sz="2800" dirty="0">
              <a:solidFill>
                <a:schemeClr val="tx1">
                  <a:lumMod val="75000"/>
                  <a:lumOff val="25000"/>
                </a:schemeClr>
              </a:solidFill>
              <a:latin typeface="+mn-lt"/>
              <a:cs typeface="+mn-cs"/>
            </a:endParaRPr>
          </a:p>
          <a:p>
            <a:pPr fontAlgn="auto">
              <a:spcBef>
                <a:spcPct val="20000"/>
              </a:spcBef>
              <a:spcAft>
                <a:spcPts val="0"/>
              </a:spcAft>
              <a:defRPr/>
            </a:pPr>
            <a:endParaRPr lang="en-US" sz="2800" dirty="0">
              <a:solidFill>
                <a:schemeClr val="tx1">
                  <a:lumMod val="75000"/>
                  <a:lumOff val="25000"/>
                </a:schemeClr>
              </a:solidFill>
              <a:latin typeface="+mn-lt"/>
              <a:cs typeface="+mn-cs"/>
            </a:endParaRPr>
          </a:p>
          <a:p>
            <a:pPr algn="ctr" fontAlgn="auto">
              <a:spcBef>
                <a:spcPct val="20000"/>
              </a:spcBef>
              <a:spcAft>
                <a:spcPts val="0"/>
              </a:spcAft>
              <a:defRPr/>
            </a:pPr>
            <a:r>
              <a:rPr lang="en-US" sz="2800" b="1" dirty="0">
                <a:latin typeface="+mn-lt"/>
                <a:cs typeface="+mn-cs"/>
              </a:rPr>
              <a:t>Questions from the audience for any of our panelists?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42923" y="1132764"/>
            <a:ext cx="8493125" cy="4983874"/>
          </a:xfrm>
        </p:spPr>
        <p:txBody>
          <a:bodyPr rtlCol="0">
            <a:noAutofit/>
          </a:bodyPr>
          <a:lstStyle/>
          <a:p>
            <a:pPr eaLnBrk="1" hangingPunct="1">
              <a:defRPr/>
            </a:pPr>
            <a:r>
              <a:rPr lang="en-US" sz="2400" dirty="0" smtClean="0">
                <a:solidFill>
                  <a:schemeClr val="tx1"/>
                </a:solidFill>
                <a:latin typeface="Tahoma" pitchFamily="34" charset="0"/>
              </a:rPr>
              <a:t>Thank you participating today!!!  </a:t>
            </a:r>
            <a:r>
              <a:rPr lang="en-US" sz="4000" b="1" dirty="0" smtClean="0">
                <a:solidFill>
                  <a:schemeClr val="tx1"/>
                </a:solidFill>
                <a:latin typeface="Tahoma" pitchFamily="34" charset="0"/>
                <a:sym typeface="Wingdings" pitchFamily="2" charset="2"/>
              </a:rPr>
              <a:t></a:t>
            </a:r>
            <a:endParaRPr lang="en-US" sz="4000" b="1" dirty="0" smtClean="0">
              <a:solidFill>
                <a:schemeClr val="tx1"/>
              </a:solidFill>
              <a:latin typeface="Tahoma" pitchFamily="34" charset="0"/>
            </a:endParaRPr>
          </a:p>
          <a:p>
            <a:pPr algn="l" eaLnBrk="1" hangingPunct="1">
              <a:defRPr/>
            </a:pPr>
            <a:r>
              <a:rPr lang="en-US" sz="2400" i="1" dirty="0" smtClean="0">
                <a:solidFill>
                  <a:srgbClr val="FF0000"/>
                </a:solidFill>
                <a:latin typeface="Tahoma" pitchFamily="34" charset="0"/>
              </a:rPr>
              <a:t>Please take a moment to fill out the evaluation form for today’s workshop and turn it in to me on your way out</a:t>
            </a:r>
          </a:p>
          <a:p>
            <a:pPr algn="l" eaLnBrk="1" hangingPunct="1">
              <a:defRPr/>
            </a:pPr>
            <a:endParaRPr lang="en-US" sz="2400" dirty="0" smtClean="0">
              <a:solidFill>
                <a:schemeClr val="tx1"/>
              </a:solidFill>
              <a:latin typeface="Tahoma" pitchFamily="34" charset="0"/>
            </a:endParaRPr>
          </a:p>
          <a:p>
            <a:pPr algn="l" eaLnBrk="1" hangingPunct="1">
              <a:defRPr/>
            </a:pPr>
            <a:r>
              <a:rPr lang="en-US" sz="2400" dirty="0" smtClean="0">
                <a:solidFill>
                  <a:schemeClr val="tx1"/>
                </a:solidFill>
                <a:latin typeface="Tahoma" pitchFamily="34" charset="0"/>
              </a:rPr>
              <a:t>Tony O’Donnell, Economist</a:t>
            </a:r>
          </a:p>
          <a:p>
            <a:pPr algn="l" eaLnBrk="1" hangingPunct="1">
              <a:defRPr/>
            </a:pPr>
            <a:r>
              <a:rPr lang="en-US" sz="2400" dirty="0" smtClean="0">
                <a:solidFill>
                  <a:schemeClr val="tx1"/>
                </a:solidFill>
                <a:latin typeface="Tahoma" pitchFamily="34" charset="0"/>
              </a:rPr>
              <a:t>Sustainability Institute at The College of New Jersey</a:t>
            </a:r>
          </a:p>
          <a:p>
            <a:pPr algn="l" eaLnBrk="1" hangingPunct="1">
              <a:defRPr/>
            </a:pPr>
            <a:r>
              <a:rPr lang="en-US" sz="2000" i="1" dirty="0" smtClean="0">
                <a:latin typeface="Tahoma" pitchFamily="34" charset="0"/>
                <a:hlinkClick r:id="rId3"/>
              </a:rPr>
              <a:t>odonnela@tcnj.edu</a:t>
            </a:r>
            <a:r>
              <a:rPr lang="en-US" sz="2000" i="1" dirty="0" smtClean="0">
                <a:latin typeface="Tahoma" pitchFamily="34" charset="0"/>
              </a:rPr>
              <a:t>      </a:t>
            </a:r>
            <a:r>
              <a:rPr lang="en-US" sz="2000" i="1" dirty="0" smtClean="0">
                <a:solidFill>
                  <a:schemeClr val="tx1"/>
                </a:solidFill>
                <a:latin typeface="Tahoma" pitchFamily="34" charset="0"/>
              </a:rPr>
              <a:t>609.771.2921</a:t>
            </a:r>
          </a:p>
          <a:p>
            <a:pPr algn="l" eaLnBrk="1" hangingPunct="1">
              <a:defRPr/>
            </a:pPr>
            <a:endParaRPr lang="en-US" sz="2000" i="1" dirty="0" smtClean="0">
              <a:solidFill>
                <a:schemeClr val="tx1"/>
              </a:solidFill>
              <a:latin typeface="Tahoma" pitchFamily="34" charset="0"/>
            </a:endParaRPr>
          </a:p>
          <a:p>
            <a:pPr eaLnBrk="1" hangingPunct="1">
              <a:defRPr/>
            </a:pPr>
            <a:r>
              <a:rPr lang="en-US" sz="2800" dirty="0" smtClean="0">
                <a:solidFill>
                  <a:schemeClr val="tx1"/>
                </a:solidFill>
                <a:latin typeface="Trebuchet MS" pitchFamily="34" charset="0"/>
              </a:rPr>
              <a:t>And be sure to visit us on the web anytime at</a:t>
            </a:r>
            <a:endParaRPr lang="en-US" sz="2800" i="1" dirty="0" smtClean="0">
              <a:solidFill>
                <a:schemeClr val="tx1"/>
              </a:solidFill>
              <a:latin typeface="Tahoma" pitchFamily="34" charset="0"/>
            </a:endParaRPr>
          </a:p>
          <a:p>
            <a:pPr eaLnBrk="1" fontAlgn="auto" hangingPunct="1">
              <a:spcAft>
                <a:spcPts val="0"/>
              </a:spcAft>
              <a:defRPr/>
            </a:pPr>
            <a:r>
              <a:rPr lang="en-US" sz="4000" dirty="0" smtClean="0">
                <a:solidFill>
                  <a:schemeClr val="tx1">
                    <a:lumMod val="75000"/>
                    <a:lumOff val="25000"/>
                  </a:schemeClr>
                </a:solidFill>
                <a:latin typeface="Trebuchet MS" pitchFamily="34" charset="0"/>
                <a:hlinkClick r:id="rId4"/>
              </a:rPr>
              <a:t>www.sustainablejersey.com</a:t>
            </a:r>
            <a:endParaRPr lang="en-US" sz="4000" dirty="0" smtClean="0">
              <a:solidFill>
                <a:schemeClr val="tx1">
                  <a:lumMod val="75000"/>
                  <a:lumOff val="25000"/>
                </a:schemeClr>
              </a:solidFill>
              <a:latin typeface="Trebuchet MS" pitchFamily="34" charset="0"/>
            </a:endParaRPr>
          </a:p>
          <a:p>
            <a:pPr algn="l" eaLnBrk="1" fontAlgn="auto" hangingPunct="1">
              <a:spcAft>
                <a:spcPts val="0"/>
              </a:spcAft>
              <a:defRPr/>
            </a:pPr>
            <a:endParaRPr lang="en-US" sz="2400" dirty="0">
              <a:solidFill>
                <a:schemeClr val="tx1">
                  <a:lumMod val="75000"/>
                  <a:lumOff val="25000"/>
                </a:schemeClr>
              </a:solidFill>
              <a:latin typeface="Trebuchet MS" pitchFamily="34" charset="0"/>
            </a:endParaRPr>
          </a:p>
          <a:p>
            <a:pPr algn="l" eaLnBrk="1" fontAlgn="auto" hangingPunct="1">
              <a:spcAft>
                <a:spcPts val="0"/>
              </a:spcAft>
              <a:defRPr/>
            </a:pPr>
            <a:endParaRPr lang="en-US" sz="2400" dirty="0" smtClean="0">
              <a:solidFill>
                <a:schemeClr val="tx1">
                  <a:lumMod val="75000"/>
                  <a:lumOff val="25000"/>
                </a:schemeClr>
              </a:solidFill>
              <a:latin typeface="Trebuchet MS" pitchFamily="34" charset="0"/>
            </a:endParaRPr>
          </a:p>
          <a:p>
            <a:pPr marL="292100" indent="-292100" algn="l" eaLnBrk="1" fontAlgn="auto" hangingPunct="1">
              <a:spcAft>
                <a:spcPts val="0"/>
              </a:spcAft>
              <a:buFont typeface="Arial" pitchFamily="34" charset="0"/>
              <a:buChar char="•"/>
              <a:defRPr/>
            </a:pPr>
            <a:endParaRPr lang="en-US" sz="2400" b="1" dirty="0" smtClean="0">
              <a:solidFill>
                <a:schemeClr val="tx1">
                  <a:lumMod val="75000"/>
                  <a:lumOff val="25000"/>
                </a:schemeClr>
              </a:solidFill>
              <a:latin typeface="Trebuchet MS" pitchFamily="34" charset="0"/>
            </a:endParaRPr>
          </a:p>
        </p:txBody>
      </p:sp>
      <p:sp>
        <p:nvSpPr>
          <p:cNvPr id="20483" name="Title 3"/>
          <p:cNvSpPr>
            <a:spLocks noGrp="1"/>
          </p:cNvSpPr>
          <p:nvPr>
            <p:ph type="ctrTitle"/>
          </p:nvPr>
        </p:nvSpPr>
        <p:spPr>
          <a:xfrm>
            <a:off x="763598" y="212725"/>
            <a:ext cx="7877175" cy="622300"/>
          </a:xfrm>
        </p:spPr>
        <p:txBody>
          <a:bodyPr/>
          <a:lstStyle/>
          <a:p>
            <a:pPr eaLnBrk="1" hangingPunct="1"/>
            <a:r>
              <a:rPr lang="en-US" sz="4000" b="1" dirty="0" smtClean="0">
                <a:solidFill>
                  <a:schemeClr val="bg1"/>
                </a:solidFill>
                <a:latin typeface="Trebuchet MS" pitchFamily="34" charset="0"/>
                <a:ea typeface="Trebuchet MS" pitchFamily="34" charset="0"/>
                <a:cs typeface="Trebuchet MS" pitchFamily="34" charset="0"/>
              </a:rPr>
              <a:t>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5123" name="Content Placeholder 2"/>
          <p:cNvSpPr txBox="1">
            <a:spLocks/>
          </p:cNvSpPr>
          <p:nvPr/>
        </p:nvSpPr>
        <p:spPr bwMode="auto">
          <a:xfrm>
            <a:off x="622310" y="13494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Direct Install</a:t>
            </a:r>
            <a:endParaRPr lang="en-US" sz="400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fontAlgn="auto">
              <a:spcBef>
                <a:spcPct val="20000"/>
              </a:spcBef>
              <a:spcAft>
                <a:spcPts val="0"/>
              </a:spcAft>
              <a:defRPr/>
            </a:pPr>
            <a:r>
              <a:rPr lang="en-US" sz="2800" b="1" dirty="0">
                <a:latin typeface="+mn-lt"/>
                <a:cs typeface="+mn-cs"/>
              </a:rPr>
              <a:t>What is the Direct Install program</a:t>
            </a:r>
            <a:r>
              <a:rPr lang="en-US" sz="2800" b="1" dirty="0" smtClean="0">
                <a:latin typeface="+mn-lt"/>
                <a:cs typeface="+mn-cs"/>
              </a:rPr>
              <a:t>?</a:t>
            </a:r>
            <a:endParaRPr lang="en-US" sz="2800" b="1" dirty="0">
              <a:latin typeface="+mn-lt"/>
              <a:cs typeface="+mn-cs"/>
            </a:endParaRPr>
          </a:p>
          <a:p>
            <a:pPr marL="457200" indent="-457200" fontAlgn="auto">
              <a:spcBef>
                <a:spcPct val="20000"/>
              </a:spcBef>
              <a:spcAft>
                <a:spcPts val="0"/>
              </a:spcAft>
              <a:buFont typeface="Arial" pitchFamily="34" charset="0"/>
              <a:buChar char="•"/>
              <a:defRPr/>
            </a:pPr>
            <a:r>
              <a:rPr lang="en-US" sz="2800" dirty="0" smtClean="0"/>
              <a:t>Part </a:t>
            </a:r>
            <a:r>
              <a:rPr lang="en-US" sz="2800" dirty="0"/>
              <a:t>of NJ Clean Energy </a:t>
            </a:r>
            <a:r>
              <a:rPr lang="en-US" sz="2800" dirty="0" smtClean="0"/>
              <a:t>Program</a:t>
            </a:r>
          </a:p>
          <a:p>
            <a:pPr marL="457200" indent="-457200" fontAlgn="auto">
              <a:spcBef>
                <a:spcPct val="20000"/>
              </a:spcBef>
              <a:spcAft>
                <a:spcPts val="0"/>
              </a:spcAft>
              <a:buFont typeface="Arial" pitchFamily="34" charset="0"/>
              <a:buChar char="•"/>
              <a:defRPr/>
            </a:pPr>
            <a:r>
              <a:rPr lang="en-US" sz="2800" dirty="0"/>
              <a:t>Targets existing small to mid-sized commercial &amp; industrial facilities whose peak electric demand &lt;150kW in any of the preceding 12 months </a:t>
            </a:r>
          </a:p>
          <a:p>
            <a:pPr marL="457200" indent="-457200" fontAlgn="auto">
              <a:spcBef>
                <a:spcPct val="20000"/>
              </a:spcBef>
              <a:spcAft>
                <a:spcPts val="0"/>
              </a:spcAft>
              <a:buFont typeface="Arial" pitchFamily="34" charset="0"/>
              <a:buChar char="•"/>
              <a:defRPr/>
            </a:pPr>
            <a:r>
              <a:rPr lang="en-US" sz="2800" dirty="0"/>
              <a:t>Covers lighting, refrigeration, HVAC, motors, natural gas, and variable frequency drives</a:t>
            </a:r>
          </a:p>
          <a:p>
            <a:pPr marL="457200" indent="-457200" fontAlgn="auto">
              <a:spcBef>
                <a:spcPct val="20000"/>
              </a:spcBef>
              <a:spcAft>
                <a:spcPts val="0"/>
              </a:spcAft>
              <a:defRPr/>
            </a:pPr>
            <a:endParaRPr lang="en-US" sz="2800" dirty="0"/>
          </a:p>
          <a:p>
            <a:pPr marL="457200" indent="-457200" fontAlgn="auto">
              <a:spcBef>
                <a:spcPct val="20000"/>
              </a:spcBef>
              <a:spcAft>
                <a:spcPts val="0"/>
              </a:spcAft>
              <a:buFont typeface="Arial" pitchFamily="34" charset="0"/>
              <a:buChar char="•"/>
              <a:defRPr/>
            </a:pPr>
            <a:endParaRPr lang="en-US" sz="2800" dirty="0">
              <a:solidFill>
                <a:schemeClr val="tx1">
                  <a:lumMod val="75000"/>
                  <a:lumOff val="25000"/>
                </a:schemeClr>
              </a:solidFill>
              <a:latin typeface="+mn-lt"/>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6147" name="Content Placeholder 2"/>
          <p:cNvSpPr txBox="1">
            <a:spLocks/>
          </p:cNvSpPr>
          <p:nvPr/>
        </p:nvSpPr>
        <p:spPr bwMode="auto">
          <a:xfrm>
            <a:off x="622310" y="13494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Direct Install (continued)</a:t>
            </a:r>
            <a:endParaRPr lang="en-US" sz="4000">
              <a:solidFill>
                <a:schemeClr val="bg1"/>
              </a:solidFill>
            </a:endParaRPr>
          </a:p>
        </p:txBody>
      </p:sp>
      <p:sp>
        <p:nvSpPr>
          <p:cNvPr id="5" name="Content Placeholder 2"/>
          <p:cNvSpPr txBox="1">
            <a:spLocks/>
          </p:cNvSpPr>
          <p:nvPr/>
        </p:nvSpPr>
        <p:spPr>
          <a:xfrm>
            <a:off x="206385" y="1377950"/>
            <a:ext cx="8691563" cy="4756170"/>
          </a:xfrm>
          <a:prstGeom prst="rect">
            <a:avLst/>
          </a:prstGeom>
        </p:spPr>
        <p:txBody>
          <a:bodyPr/>
          <a:lstStyle/>
          <a:p>
            <a:pPr fontAlgn="auto">
              <a:spcBef>
                <a:spcPct val="20000"/>
              </a:spcBef>
              <a:spcAft>
                <a:spcPts val="0"/>
              </a:spcAft>
              <a:defRPr/>
            </a:pPr>
            <a:r>
              <a:rPr lang="en-US" sz="2800" b="1" dirty="0">
                <a:latin typeface="+mn-lt"/>
                <a:cs typeface="+mn-cs"/>
              </a:rPr>
              <a:t>What are the benefits of Direct Install?</a:t>
            </a:r>
          </a:p>
          <a:p>
            <a:pPr marL="457200" indent="-457200" fontAlgn="auto">
              <a:spcBef>
                <a:spcPct val="20000"/>
              </a:spcBef>
              <a:spcAft>
                <a:spcPts val="0"/>
              </a:spcAft>
              <a:buFont typeface="Arial" pitchFamily="34" charset="0"/>
              <a:buChar char="•"/>
              <a:defRPr/>
            </a:pPr>
            <a:r>
              <a:rPr lang="en-US" sz="2800" dirty="0">
                <a:latin typeface="+mn-lt"/>
                <a:cs typeface="+mn-cs"/>
              </a:rPr>
              <a:t>Turnkey process</a:t>
            </a:r>
          </a:p>
          <a:p>
            <a:pPr marL="457200" indent="-457200" fontAlgn="auto">
              <a:spcBef>
                <a:spcPct val="20000"/>
              </a:spcBef>
              <a:spcAft>
                <a:spcPts val="0"/>
              </a:spcAft>
              <a:buFont typeface="Arial" pitchFamily="34" charset="0"/>
              <a:buChar char="•"/>
              <a:defRPr/>
            </a:pPr>
            <a:r>
              <a:rPr lang="en-US" sz="2800" dirty="0">
                <a:latin typeface="+mn-lt"/>
                <a:cs typeface="+mn-cs"/>
              </a:rPr>
              <a:t>Minimal costs</a:t>
            </a:r>
          </a:p>
          <a:p>
            <a:pPr marL="457200" indent="-457200" fontAlgn="auto">
              <a:spcBef>
                <a:spcPct val="20000"/>
              </a:spcBef>
              <a:spcAft>
                <a:spcPts val="0"/>
              </a:spcAft>
              <a:buFont typeface="Arial" pitchFamily="34" charset="0"/>
              <a:buChar char="•"/>
              <a:defRPr/>
            </a:pPr>
            <a:r>
              <a:rPr lang="en-US" sz="2800" dirty="0">
                <a:latin typeface="+mn-lt"/>
                <a:cs typeface="+mn-cs"/>
              </a:rPr>
              <a:t>Fast turnaround time</a:t>
            </a:r>
          </a:p>
          <a:p>
            <a:pPr marL="457200" indent="-457200" fontAlgn="auto">
              <a:spcBef>
                <a:spcPct val="20000"/>
              </a:spcBef>
              <a:spcAft>
                <a:spcPts val="0"/>
              </a:spcAft>
              <a:buFont typeface="Arial" pitchFamily="34" charset="0"/>
              <a:buChar char="•"/>
              <a:defRPr/>
            </a:pPr>
            <a:r>
              <a:rPr lang="en-US" sz="2800" dirty="0">
                <a:latin typeface="+mn-lt"/>
                <a:cs typeface="+mn-cs"/>
              </a:rPr>
              <a:t>Ongoing </a:t>
            </a:r>
            <a:r>
              <a:rPr lang="en-US" sz="2800" dirty="0" smtClean="0">
                <a:latin typeface="+mn-lt"/>
                <a:cs typeface="+mn-cs"/>
              </a:rPr>
              <a:t>savings</a:t>
            </a:r>
          </a:p>
          <a:p>
            <a:pPr marL="457200" indent="-457200" fontAlgn="auto">
              <a:spcBef>
                <a:spcPct val="20000"/>
              </a:spcBef>
              <a:spcAft>
                <a:spcPts val="0"/>
              </a:spcAft>
              <a:defRPr/>
            </a:pPr>
            <a:endParaRPr lang="en-US" sz="2800" dirty="0">
              <a:latin typeface="+mn-lt"/>
              <a:cs typeface="+mn-cs"/>
            </a:endParaRPr>
          </a:p>
          <a:p>
            <a:pPr marL="457200" indent="-457200" fontAlgn="auto">
              <a:spcBef>
                <a:spcPct val="20000"/>
              </a:spcBef>
              <a:spcAft>
                <a:spcPts val="0"/>
              </a:spcAft>
              <a:defRPr/>
            </a:pPr>
            <a:r>
              <a:rPr lang="en-US" sz="2800" b="1" dirty="0"/>
              <a:t>What </a:t>
            </a:r>
            <a:r>
              <a:rPr lang="en-US" sz="2800" b="1" dirty="0" smtClean="0"/>
              <a:t>challenges have we identified with Direct </a:t>
            </a:r>
            <a:r>
              <a:rPr lang="en-US" sz="2800" b="1" dirty="0"/>
              <a:t>Install</a:t>
            </a:r>
            <a:r>
              <a:rPr lang="en-US" sz="2800" b="1" dirty="0" smtClean="0"/>
              <a:t>?</a:t>
            </a:r>
          </a:p>
          <a:p>
            <a:pPr marL="457200" indent="-457200" fontAlgn="auto">
              <a:spcBef>
                <a:spcPct val="20000"/>
              </a:spcBef>
              <a:spcAft>
                <a:spcPts val="0"/>
              </a:spcAft>
              <a:defRPr/>
            </a:pPr>
            <a:r>
              <a:rPr lang="en-US" sz="2800" dirty="0" smtClean="0"/>
              <a:t>    Getting the attention of local businesses to educate them about and engage them in this program</a:t>
            </a:r>
            <a:endParaRPr lang="en-US" sz="2800" dirty="0"/>
          </a:p>
          <a:p>
            <a:pPr marL="457200" indent="-457200" fontAlgn="auto">
              <a:spcBef>
                <a:spcPct val="20000"/>
              </a:spcBef>
              <a:spcAft>
                <a:spcPts val="0"/>
              </a:spcAft>
              <a:defRPr/>
            </a:pPr>
            <a:endParaRPr lang="en-US" sz="2800" dirty="0">
              <a:solidFill>
                <a:schemeClr val="tx1">
                  <a:lumMod val="75000"/>
                  <a:lumOff val="25000"/>
                </a:schemeClr>
              </a:solidFill>
              <a:latin typeface="+mn-lt"/>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8195" name="Content Placeholder 2"/>
          <p:cNvSpPr txBox="1">
            <a:spLocks/>
          </p:cNvSpPr>
          <p:nvPr/>
        </p:nvSpPr>
        <p:spPr bwMode="auto">
          <a:xfrm>
            <a:off x="620713" y="152400"/>
            <a:ext cx="7859712"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New SJ Action on Direct Install</a:t>
            </a:r>
            <a:endParaRPr lang="en-US" sz="400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marL="514350" indent="-514350" fontAlgn="auto">
              <a:spcBef>
                <a:spcPct val="20000"/>
              </a:spcBef>
              <a:spcAft>
                <a:spcPts val="0"/>
              </a:spcAft>
              <a:buFont typeface="+mj-lt"/>
              <a:buAutoNum type="arabicPeriod"/>
              <a:defRPr/>
            </a:pPr>
            <a:r>
              <a:rPr lang="en-US" sz="2800" dirty="0">
                <a:latin typeface="+mn-lt"/>
                <a:cs typeface="+mn-cs"/>
              </a:rPr>
              <a:t>Choose an </a:t>
            </a:r>
            <a:r>
              <a:rPr lang="en-US" sz="2800" dirty="0" smtClean="0">
                <a:latin typeface="+mn-lt"/>
                <a:cs typeface="+mn-cs"/>
              </a:rPr>
              <a:t>Outreach Coordinator</a:t>
            </a:r>
          </a:p>
          <a:p>
            <a:pPr marL="514350" indent="-514350" fontAlgn="auto">
              <a:spcBef>
                <a:spcPct val="20000"/>
              </a:spcBef>
              <a:spcAft>
                <a:spcPts val="0"/>
              </a:spcAft>
              <a:buFont typeface="+mj-lt"/>
              <a:buAutoNum type="arabicPeriod"/>
              <a:defRPr/>
            </a:pPr>
            <a:r>
              <a:rPr lang="en-US" sz="2800" dirty="0"/>
              <a:t>Identify local Direct Install </a:t>
            </a:r>
            <a:r>
              <a:rPr lang="en-US" sz="2800" dirty="0" smtClean="0"/>
              <a:t>contractor</a:t>
            </a:r>
            <a:endParaRPr lang="en-US" sz="2800" dirty="0">
              <a:latin typeface="+mn-lt"/>
              <a:cs typeface="+mn-cs"/>
            </a:endParaRPr>
          </a:p>
          <a:p>
            <a:pPr marL="514350" indent="-514350" fontAlgn="auto">
              <a:spcBef>
                <a:spcPct val="20000"/>
              </a:spcBef>
              <a:spcAft>
                <a:spcPts val="0"/>
              </a:spcAft>
              <a:buFont typeface="+mj-lt"/>
              <a:buAutoNum type="arabicPeriod"/>
              <a:defRPr/>
            </a:pPr>
            <a:r>
              <a:rPr lang="en-US" sz="2800" dirty="0">
                <a:latin typeface="+mn-lt"/>
                <a:cs typeface="+mn-cs"/>
              </a:rPr>
              <a:t>Compile a list of local businesses to target</a:t>
            </a:r>
          </a:p>
          <a:p>
            <a:pPr marL="514350" indent="-514350" fontAlgn="auto">
              <a:spcBef>
                <a:spcPct val="20000"/>
              </a:spcBef>
              <a:spcAft>
                <a:spcPts val="0"/>
              </a:spcAft>
              <a:buFont typeface="+mj-lt"/>
              <a:buAutoNum type="arabicPeriod"/>
              <a:defRPr/>
            </a:pPr>
            <a:r>
              <a:rPr lang="en-US" sz="2800" dirty="0" smtClean="0">
                <a:latin typeface="+mn-lt"/>
                <a:cs typeface="+mn-cs"/>
              </a:rPr>
              <a:t>Working </a:t>
            </a:r>
            <a:r>
              <a:rPr lang="en-US" sz="2800" dirty="0">
                <a:latin typeface="+mn-lt"/>
                <a:cs typeface="+mn-cs"/>
              </a:rPr>
              <a:t>with municipal officials &amp; DI contractor, craft letter to local businesses</a:t>
            </a:r>
          </a:p>
          <a:p>
            <a:pPr marL="514350" indent="-514350" fontAlgn="auto">
              <a:spcBef>
                <a:spcPct val="20000"/>
              </a:spcBef>
              <a:spcAft>
                <a:spcPts val="0"/>
              </a:spcAft>
              <a:buFont typeface="+mj-lt"/>
              <a:buAutoNum type="arabicPeriod"/>
              <a:defRPr/>
            </a:pPr>
            <a:r>
              <a:rPr lang="en-US" sz="2800" dirty="0" smtClean="0">
                <a:latin typeface="+mn-lt"/>
                <a:cs typeface="+mn-cs"/>
              </a:rPr>
              <a:t>Outreach coordinator </a:t>
            </a:r>
            <a:r>
              <a:rPr lang="en-US" sz="2800" dirty="0">
                <a:latin typeface="+mn-lt"/>
                <a:cs typeface="+mn-cs"/>
              </a:rPr>
              <a:t>works with DI contractor to follow up with local businesses</a:t>
            </a:r>
          </a:p>
          <a:p>
            <a:pPr marL="514350" indent="-514350" fontAlgn="auto">
              <a:spcBef>
                <a:spcPct val="20000"/>
              </a:spcBef>
              <a:spcAft>
                <a:spcPts val="0"/>
              </a:spcAft>
              <a:buFont typeface="+mj-lt"/>
              <a:buAutoNum type="arabicPeriod"/>
              <a:defRPr/>
            </a:pPr>
            <a:r>
              <a:rPr lang="en-US" sz="2800" dirty="0">
                <a:latin typeface="+mn-lt"/>
                <a:cs typeface="+mn-cs"/>
              </a:rPr>
              <a:t>Perform two additional outreach activities to the business community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9219" name="Content Placeholder 2"/>
          <p:cNvSpPr txBox="1">
            <a:spLocks/>
          </p:cNvSpPr>
          <p:nvPr/>
        </p:nvSpPr>
        <p:spPr bwMode="auto">
          <a:xfrm>
            <a:off x="620713" y="152400"/>
            <a:ext cx="7859712"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New SJ Action on Direct Install</a:t>
            </a:r>
            <a:endParaRPr lang="en-US" sz="400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fontAlgn="auto">
              <a:spcBef>
                <a:spcPct val="20000"/>
              </a:spcBef>
              <a:spcAft>
                <a:spcPts val="0"/>
              </a:spcAft>
              <a:defRPr/>
            </a:pPr>
            <a:r>
              <a:rPr lang="en-US" sz="2800" dirty="0">
                <a:latin typeface="+mn-lt"/>
                <a:cs typeface="+mn-cs"/>
              </a:rPr>
              <a:t>Completing these requirements will get a community 10 points toward SJ certification.</a:t>
            </a:r>
          </a:p>
          <a:p>
            <a:pPr fontAlgn="auto">
              <a:spcBef>
                <a:spcPct val="20000"/>
              </a:spcBef>
              <a:spcAft>
                <a:spcPts val="0"/>
              </a:spcAft>
              <a:defRPr/>
            </a:pPr>
            <a:endParaRPr lang="en-US" sz="2800" dirty="0">
              <a:latin typeface="+mn-lt"/>
              <a:cs typeface="+mn-cs"/>
            </a:endParaRPr>
          </a:p>
          <a:p>
            <a:pPr fontAlgn="auto">
              <a:spcBef>
                <a:spcPct val="20000"/>
              </a:spcBef>
              <a:spcAft>
                <a:spcPts val="0"/>
              </a:spcAft>
              <a:defRPr/>
            </a:pPr>
            <a:r>
              <a:rPr lang="en-US" sz="2800" dirty="0">
                <a:latin typeface="+mn-lt"/>
                <a:cs typeface="+mn-cs"/>
              </a:rPr>
              <a:t>An additional 10 points can be achieved if the community can demonstrate that they have achieved a predetermined increase in program completions </a:t>
            </a:r>
          </a:p>
          <a:p>
            <a:pPr fontAlgn="auto">
              <a:spcBef>
                <a:spcPct val="20000"/>
              </a:spcBef>
              <a:spcAft>
                <a:spcPts val="0"/>
              </a:spcAft>
              <a:defRPr/>
            </a:pPr>
            <a:r>
              <a:rPr lang="en-US" sz="2800" dirty="0">
                <a:latin typeface="+mn-lt"/>
                <a:cs typeface="+mn-cs"/>
              </a:rPr>
              <a:t>  -  this is based on the number of commercial businesses       in a particular community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92608"/>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0243" name="Content Placeholder 2"/>
          <p:cNvSpPr txBox="1">
            <a:spLocks/>
          </p:cNvSpPr>
          <p:nvPr/>
        </p:nvSpPr>
        <p:spPr bwMode="auto">
          <a:xfrm>
            <a:off x="292110" y="15240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dirty="0">
                <a:solidFill>
                  <a:schemeClr val="bg1"/>
                </a:solidFill>
                <a:latin typeface="Trebuchet MS" pitchFamily="34" charset="0"/>
              </a:rPr>
              <a:t>Case Study on DI: Montclair</a:t>
            </a:r>
            <a:endParaRPr lang="en-US" sz="4000" dirty="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fontAlgn="auto">
              <a:spcBef>
                <a:spcPct val="20000"/>
              </a:spcBef>
              <a:spcAft>
                <a:spcPts val="0"/>
              </a:spcAft>
              <a:defRPr/>
            </a:pPr>
            <a:r>
              <a:rPr lang="en-US" sz="2800" dirty="0">
                <a:latin typeface="+mn-lt"/>
                <a:cs typeface="+mn-cs"/>
              </a:rPr>
              <a:t>Our panelists will discuss the effort in </a:t>
            </a:r>
            <a:r>
              <a:rPr lang="en-US" sz="2800" dirty="0" smtClean="0">
                <a:latin typeface="+mn-lt"/>
                <a:cs typeface="+mn-cs"/>
              </a:rPr>
              <a:t>Montclair and their experiences with the Direct Install program</a:t>
            </a:r>
            <a:endParaRPr lang="en-US" sz="2800" dirty="0">
              <a:latin typeface="+mn-lt"/>
              <a:cs typeface="+mn-cs"/>
            </a:endParaRPr>
          </a:p>
          <a:p>
            <a:pPr fontAlgn="auto">
              <a:spcBef>
                <a:spcPct val="20000"/>
              </a:spcBef>
              <a:spcAft>
                <a:spcPts val="0"/>
              </a:spcAft>
              <a:defRPr/>
            </a:pPr>
            <a:endParaRPr lang="en-US" sz="2800" dirty="0">
              <a:latin typeface="+mn-lt"/>
              <a:cs typeface="+mn-cs"/>
            </a:endParaRPr>
          </a:p>
          <a:p>
            <a:pPr marL="457200" indent="-457200" fontAlgn="auto">
              <a:spcBef>
                <a:spcPct val="20000"/>
              </a:spcBef>
              <a:spcAft>
                <a:spcPts val="0"/>
              </a:spcAft>
              <a:buFont typeface="Arial" pitchFamily="34" charset="0"/>
              <a:buChar char="•"/>
              <a:defRPr/>
            </a:pPr>
            <a:r>
              <a:rPr lang="en-US" sz="2800" dirty="0" smtClean="0">
                <a:latin typeface="+mn-lt"/>
                <a:cs typeface="+mn-cs"/>
              </a:rPr>
              <a:t>Gray Russell, Environmental Affairs Coordinator for the Township of Montclair </a:t>
            </a:r>
            <a:endParaRPr lang="en-US" sz="2800" dirty="0">
              <a:latin typeface="+mn-lt"/>
              <a:cs typeface="+mn-cs"/>
            </a:endParaRPr>
          </a:p>
          <a:p>
            <a:pPr marL="457200" indent="-457200" fontAlgn="auto">
              <a:spcBef>
                <a:spcPct val="20000"/>
              </a:spcBef>
              <a:spcAft>
                <a:spcPts val="0"/>
              </a:spcAft>
              <a:buFont typeface="Arial" pitchFamily="34" charset="0"/>
              <a:buChar char="•"/>
              <a:defRPr/>
            </a:pPr>
            <a:r>
              <a:rPr lang="en-US" sz="2800" dirty="0" smtClean="0">
                <a:latin typeface="+mn-lt"/>
                <a:cs typeface="+mn-cs"/>
              </a:rPr>
              <a:t>Robert </a:t>
            </a:r>
            <a:r>
              <a:rPr lang="en-US" sz="2800" dirty="0" err="1" smtClean="0">
                <a:latin typeface="+mn-lt"/>
                <a:cs typeface="+mn-cs"/>
              </a:rPr>
              <a:t>Senski</a:t>
            </a:r>
            <a:r>
              <a:rPr lang="en-US" sz="2800" dirty="0" smtClean="0">
                <a:latin typeface="+mn-lt"/>
                <a:cs typeface="+mn-cs"/>
              </a:rPr>
              <a:t>, South Jersey Energy Service Plus</a:t>
            </a:r>
            <a:endParaRPr lang="en-US" sz="2800" dirty="0">
              <a:latin typeface="+mn-lt"/>
              <a:cs typeface="+mn-cs"/>
            </a:endParaRPr>
          </a:p>
          <a:p>
            <a:pPr marL="457200" indent="-457200" fontAlgn="auto">
              <a:spcBef>
                <a:spcPct val="20000"/>
              </a:spcBef>
              <a:spcAft>
                <a:spcPts val="0"/>
              </a:spcAft>
              <a:buFont typeface="Arial" pitchFamily="34" charset="0"/>
              <a:buChar char="•"/>
              <a:defRPr/>
            </a:pPr>
            <a:r>
              <a:rPr lang="en-US" sz="2800" dirty="0" smtClean="0"/>
              <a:t>Emil </a:t>
            </a:r>
            <a:r>
              <a:rPr lang="en-US" sz="2800" dirty="0" err="1" smtClean="0"/>
              <a:t>Martinelli</a:t>
            </a:r>
            <a:r>
              <a:rPr lang="en-US" sz="2800" dirty="0" smtClean="0"/>
              <a:t>, South Jersey Energy Service Plus</a:t>
            </a:r>
          </a:p>
          <a:p>
            <a:pPr marL="457200" indent="-457200" fontAlgn="auto">
              <a:spcBef>
                <a:spcPct val="20000"/>
              </a:spcBef>
              <a:spcAft>
                <a:spcPts val="0"/>
              </a:spcAft>
              <a:buFont typeface="Arial" pitchFamily="34" charset="0"/>
              <a:buChar char="•"/>
              <a:defRPr/>
            </a:pPr>
            <a:r>
              <a:rPr lang="en-US" sz="2800" dirty="0" smtClean="0"/>
              <a:t>Gary Finger, Ombudsman, NJ Board of Public Utilities</a:t>
            </a:r>
          </a:p>
          <a:p>
            <a:pPr marL="457200" indent="-457200" fontAlgn="auto">
              <a:spcBef>
                <a:spcPct val="20000"/>
              </a:spcBef>
              <a:spcAft>
                <a:spcPts val="0"/>
              </a:spcAft>
              <a:defRPr/>
            </a:pPr>
            <a:endParaRPr lang="en-US" sz="2800" dirty="0" smtClean="0"/>
          </a:p>
          <a:p>
            <a:pPr marL="457200" indent="-457200" fontAlgn="auto">
              <a:spcBef>
                <a:spcPct val="20000"/>
              </a:spcBef>
              <a:spcAft>
                <a:spcPts val="0"/>
              </a:spcAft>
              <a:buFont typeface="Arial" pitchFamily="34" charset="0"/>
              <a:buChar char="•"/>
              <a:defRPr/>
            </a:pPr>
            <a:endParaRPr lang="en-US" sz="2800" dirty="0">
              <a:latin typeface="+mn-lt"/>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1267" name="Content Placeholder 2"/>
          <p:cNvSpPr txBox="1">
            <a:spLocks/>
          </p:cNvSpPr>
          <p:nvPr/>
        </p:nvSpPr>
        <p:spPr bwMode="auto">
          <a:xfrm>
            <a:off x="292110" y="15240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Case Study on DI: Montclair</a:t>
            </a:r>
            <a:endParaRPr lang="en-US" sz="400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fontAlgn="auto">
              <a:spcBef>
                <a:spcPct val="20000"/>
              </a:spcBef>
              <a:spcAft>
                <a:spcPts val="0"/>
              </a:spcAft>
              <a:defRPr/>
            </a:pPr>
            <a:endParaRPr lang="en-US" sz="2800" dirty="0">
              <a:solidFill>
                <a:schemeClr val="tx1">
                  <a:lumMod val="75000"/>
                  <a:lumOff val="25000"/>
                </a:schemeClr>
              </a:solidFill>
              <a:latin typeface="+mn-lt"/>
              <a:cs typeface="+mn-cs"/>
            </a:endParaRPr>
          </a:p>
          <a:p>
            <a:pPr fontAlgn="auto">
              <a:spcBef>
                <a:spcPct val="20000"/>
              </a:spcBef>
              <a:spcAft>
                <a:spcPts val="0"/>
              </a:spcAft>
              <a:defRPr/>
            </a:pPr>
            <a:endParaRPr lang="en-US" sz="2800" dirty="0">
              <a:solidFill>
                <a:schemeClr val="tx1">
                  <a:lumMod val="75000"/>
                  <a:lumOff val="25000"/>
                </a:schemeClr>
              </a:solidFill>
              <a:latin typeface="+mn-lt"/>
              <a:cs typeface="+mn-cs"/>
            </a:endParaRPr>
          </a:p>
          <a:p>
            <a:pPr fontAlgn="auto">
              <a:spcBef>
                <a:spcPct val="20000"/>
              </a:spcBef>
              <a:spcAft>
                <a:spcPts val="0"/>
              </a:spcAft>
              <a:defRPr/>
            </a:pPr>
            <a:endParaRPr lang="en-US" sz="2800" dirty="0">
              <a:solidFill>
                <a:schemeClr val="tx1">
                  <a:lumMod val="75000"/>
                  <a:lumOff val="25000"/>
                </a:schemeClr>
              </a:solidFill>
              <a:latin typeface="+mn-lt"/>
              <a:cs typeface="+mn-cs"/>
            </a:endParaRPr>
          </a:p>
          <a:p>
            <a:pPr algn="ctr" fontAlgn="auto">
              <a:spcBef>
                <a:spcPct val="20000"/>
              </a:spcBef>
              <a:spcAft>
                <a:spcPts val="0"/>
              </a:spcAft>
              <a:defRPr/>
            </a:pPr>
            <a:r>
              <a:rPr lang="en-US" sz="2800" b="1" dirty="0">
                <a:latin typeface="+mn-lt"/>
                <a:cs typeface="+mn-cs"/>
              </a:rPr>
              <a:t>Questions from the audience for any of our panelists?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637" y="4162445"/>
            <a:ext cx="9144001" cy="1971675"/>
          </a:xfrm>
          <a:prstGeom prst="rect">
            <a:avLst/>
          </a:prstGeom>
        </p:spPr>
        <p:txBody>
          <a:bodyPr>
            <a:normAutofit/>
          </a:bodyPr>
          <a:lstStyle/>
          <a:p>
            <a:pPr marL="342900" indent="-342900" algn="ctr" fontAlgn="auto">
              <a:spcBef>
                <a:spcPct val="20000"/>
              </a:spcBef>
              <a:spcAft>
                <a:spcPts val="0"/>
              </a:spcAft>
              <a:buFont typeface="Arial"/>
              <a:buNone/>
              <a:defRPr/>
            </a:pPr>
            <a:endParaRPr lang="en-US" sz="3200" dirty="0">
              <a:solidFill>
                <a:schemeClr val="tx1">
                  <a:lumMod val="75000"/>
                  <a:lumOff val="25000"/>
                </a:schemeClr>
              </a:solidFill>
              <a:latin typeface="+mn-lt"/>
              <a:cs typeface="+mn-cs"/>
            </a:endParaRPr>
          </a:p>
        </p:txBody>
      </p:sp>
      <p:sp>
        <p:nvSpPr>
          <p:cNvPr id="12291" name="Content Placeholder 2"/>
          <p:cNvSpPr txBox="1">
            <a:spLocks/>
          </p:cNvSpPr>
          <p:nvPr/>
        </p:nvSpPr>
        <p:spPr bwMode="auto">
          <a:xfrm>
            <a:off x="292110" y="152400"/>
            <a:ext cx="7859713" cy="587375"/>
          </a:xfrm>
          <a:prstGeom prst="rect">
            <a:avLst/>
          </a:prstGeom>
          <a:noFill/>
          <a:ln w="9525">
            <a:noFill/>
            <a:miter lim="800000"/>
            <a:headEnd/>
            <a:tailEnd/>
          </a:ln>
        </p:spPr>
        <p:txBody>
          <a:bodyPr/>
          <a:lstStyle/>
          <a:p>
            <a:pPr marL="342900" indent="-342900" algn="ctr">
              <a:spcBef>
                <a:spcPct val="20000"/>
              </a:spcBef>
              <a:buFont typeface="Arial" charset="0"/>
              <a:buNone/>
            </a:pPr>
            <a:r>
              <a:rPr lang="en-US" sz="4000" b="1">
                <a:solidFill>
                  <a:schemeClr val="bg1"/>
                </a:solidFill>
                <a:latin typeface="Trebuchet MS" pitchFamily="34" charset="0"/>
              </a:rPr>
              <a:t>Case Study on DI: Montclair</a:t>
            </a:r>
            <a:endParaRPr lang="en-US" sz="4000">
              <a:solidFill>
                <a:schemeClr val="bg1"/>
              </a:solidFill>
            </a:endParaRPr>
          </a:p>
        </p:txBody>
      </p:sp>
      <p:sp>
        <p:nvSpPr>
          <p:cNvPr id="5" name="Content Placeholder 2"/>
          <p:cNvSpPr txBox="1">
            <a:spLocks/>
          </p:cNvSpPr>
          <p:nvPr/>
        </p:nvSpPr>
        <p:spPr>
          <a:xfrm>
            <a:off x="206385" y="1377950"/>
            <a:ext cx="8691563" cy="4292600"/>
          </a:xfrm>
          <a:prstGeom prst="rect">
            <a:avLst/>
          </a:prstGeom>
        </p:spPr>
        <p:txBody>
          <a:bodyPr/>
          <a:lstStyle/>
          <a:p>
            <a:pPr fontAlgn="auto">
              <a:spcBef>
                <a:spcPct val="20000"/>
              </a:spcBef>
              <a:spcAft>
                <a:spcPts val="0"/>
              </a:spcAft>
              <a:defRPr/>
            </a:pPr>
            <a:endParaRPr lang="en-US" sz="2800" dirty="0">
              <a:solidFill>
                <a:schemeClr val="tx1">
                  <a:lumMod val="75000"/>
                  <a:lumOff val="25000"/>
                </a:schemeClr>
              </a:solidFill>
              <a:latin typeface="+mn-lt"/>
              <a:cs typeface="+mn-cs"/>
            </a:endParaRPr>
          </a:p>
          <a:p>
            <a:pPr fontAlgn="auto">
              <a:spcBef>
                <a:spcPct val="20000"/>
              </a:spcBef>
              <a:spcAft>
                <a:spcPts val="0"/>
              </a:spcAft>
              <a:defRPr/>
            </a:pPr>
            <a:endParaRPr lang="en-US" sz="2800" dirty="0">
              <a:solidFill>
                <a:schemeClr val="tx1">
                  <a:lumMod val="75000"/>
                  <a:lumOff val="25000"/>
                </a:schemeClr>
              </a:solidFill>
              <a:latin typeface="+mn-lt"/>
              <a:cs typeface="+mn-cs"/>
            </a:endParaRPr>
          </a:p>
          <a:p>
            <a:pPr fontAlgn="auto">
              <a:spcBef>
                <a:spcPct val="20000"/>
              </a:spcBef>
              <a:spcAft>
                <a:spcPts val="0"/>
              </a:spcAft>
              <a:defRPr/>
            </a:pPr>
            <a:endParaRPr lang="en-US" sz="2800" dirty="0">
              <a:solidFill>
                <a:schemeClr val="tx1">
                  <a:lumMod val="75000"/>
                  <a:lumOff val="25000"/>
                </a:schemeClr>
              </a:solidFill>
              <a:latin typeface="+mn-lt"/>
              <a:cs typeface="+mn-cs"/>
            </a:endParaRPr>
          </a:p>
          <a:p>
            <a:pPr algn="ctr" fontAlgn="auto">
              <a:spcBef>
                <a:spcPct val="20000"/>
              </a:spcBef>
              <a:spcAft>
                <a:spcPts val="0"/>
              </a:spcAft>
              <a:defRPr/>
            </a:pPr>
            <a:r>
              <a:rPr lang="en-US" sz="2800" b="1" dirty="0">
                <a:latin typeface="+mn-lt"/>
                <a:cs typeface="+mn-cs"/>
              </a:rPr>
              <a:t>5</a:t>
            </a:r>
            <a:r>
              <a:rPr lang="en-US" sz="2800" b="1" dirty="0" smtClean="0">
                <a:latin typeface="+mn-lt"/>
                <a:cs typeface="+mn-cs"/>
              </a:rPr>
              <a:t> </a:t>
            </a:r>
            <a:r>
              <a:rPr lang="en-US" sz="2800" b="1" dirty="0">
                <a:latin typeface="+mn-lt"/>
                <a:cs typeface="+mn-cs"/>
              </a:rPr>
              <a:t>Minute Break</a:t>
            </a:r>
          </a:p>
          <a:p>
            <a:pPr algn="ctr" fontAlgn="auto">
              <a:spcBef>
                <a:spcPct val="20000"/>
              </a:spcBef>
              <a:spcAft>
                <a:spcPts val="0"/>
              </a:spcAft>
              <a:defRPr/>
            </a:pPr>
            <a:r>
              <a:rPr lang="en-US" sz="2800" b="1" dirty="0">
                <a:latin typeface="+mn-lt"/>
                <a:cs typeface="+mn-cs"/>
              </a:rPr>
              <a:t>Help yourself to refreshments!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4095</TotalTime>
  <Words>1814</Words>
  <Application>Microsoft Office PowerPoint</Application>
  <PresentationFormat>On-screen Show (4:3)</PresentationFormat>
  <Paragraphs>515</Paragraphs>
  <Slides>26</Slides>
  <Notes>22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Slide 2</vt:lpstr>
      <vt:lpstr>Slide 3</vt:lpstr>
      <vt:lpstr>Slide 4</vt:lpstr>
      <vt:lpstr>Slide 5</vt:lpstr>
      <vt:lpstr>Slide 6</vt:lpstr>
      <vt:lpstr>Slide 7</vt:lpstr>
      <vt:lpstr>Slide 8</vt:lpstr>
      <vt:lpstr>Slide 9</vt:lpstr>
      <vt:lpstr>Slide 10</vt:lpstr>
      <vt:lpstr>ESIP Concept </vt:lpstr>
      <vt:lpstr>ECM Categories:  </vt:lpstr>
      <vt:lpstr>Develop the ESIP</vt:lpstr>
      <vt:lpstr>Next Steps </vt:lpstr>
      <vt:lpstr>Additional Information</vt:lpstr>
      <vt:lpstr>What’s Included and Excluded</vt:lpstr>
      <vt:lpstr>How are savings calculated?</vt:lpstr>
      <vt:lpstr>Sample Financing Assumptions </vt:lpstr>
      <vt:lpstr>Sample Cash Flow </vt:lpstr>
      <vt:lpstr>Slide 20</vt:lpstr>
      <vt:lpstr>Slide 21</vt:lpstr>
      <vt:lpstr>Slide 22</vt:lpstr>
      <vt:lpstr>Slide 23</vt:lpstr>
      <vt:lpstr>Slide 24</vt:lpstr>
      <vt:lpstr>Slide 25</vt:lpstr>
      <vt:lpstr>Questions?</vt:lpstr>
    </vt:vector>
  </TitlesOfParts>
  <Company>CirclePoint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Andy Wong</dc:creator>
  <cp:lastModifiedBy>Tony</cp:lastModifiedBy>
  <cp:revision>159</cp:revision>
  <cp:lastPrinted>2012-01-09T17:09:16Z</cp:lastPrinted>
  <dcterms:created xsi:type="dcterms:W3CDTF">2011-03-01T21:54:52Z</dcterms:created>
  <dcterms:modified xsi:type="dcterms:W3CDTF">2012-07-31T19:27:29Z</dcterms:modified>
</cp:coreProperties>
</file>